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notesMasterIdLst>
    <p:notesMasterId r:id="rId30"/>
  </p:notesMasterIdLst>
  <p:sldIdLst>
    <p:sldId id="256" r:id="rId2"/>
    <p:sldId id="257" r:id="rId3"/>
    <p:sldId id="281" r:id="rId4"/>
    <p:sldId id="267" r:id="rId5"/>
    <p:sldId id="260" r:id="rId6"/>
    <p:sldId id="282" r:id="rId7"/>
    <p:sldId id="268" r:id="rId8"/>
    <p:sldId id="269" r:id="rId9"/>
    <p:sldId id="270" r:id="rId10"/>
    <p:sldId id="271" r:id="rId11"/>
    <p:sldId id="277" r:id="rId12"/>
    <p:sldId id="275" r:id="rId13"/>
    <p:sldId id="285" r:id="rId14"/>
    <p:sldId id="278" r:id="rId15"/>
    <p:sldId id="286" r:id="rId16"/>
    <p:sldId id="287" r:id="rId17"/>
    <p:sldId id="288" r:id="rId18"/>
    <p:sldId id="290" r:id="rId19"/>
    <p:sldId id="291" r:id="rId20"/>
    <p:sldId id="292" r:id="rId21"/>
    <p:sldId id="293" r:id="rId22"/>
    <p:sldId id="283" r:id="rId23"/>
    <p:sldId id="284" r:id="rId24"/>
    <p:sldId id="294" r:id="rId25"/>
    <p:sldId id="295" r:id="rId26"/>
    <p:sldId id="265" r:id="rId27"/>
    <p:sldId id="264" r:id="rId28"/>
    <p:sldId id="28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582" autoAdjust="0"/>
    <p:restoredTop sz="86420"/>
  </p:normalViewPr>
  <p:slideViewPr>
    <p:cSldViewPr snapToGrid="0">
      <p:cViewPr varScale="1">
        <p:scale>
          <a:sx n="127" d="100"/>
          <a:sy n="127" d="100"/>
        </p:scale>
        <p:origin x="33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6510B3-4722-DF4C-863A-77C9E3D36646}" type="datetimeFigureOut">
              <a:rPr lang="en-SA" smtClean="0"/>
              <a:t>14/05/2022 R</a:t>
            </a:fld>
            <a:endParaRPr lang="en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60501-5DF7-9346-8899-855DE5EAC01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588290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60501-5DF7-9346-8899-855DE5EAC01A}" type="slidenum">
              <a:rPr lang="en-SA" smtClean="0"/>
              <a:t>1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164623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60501-5DF7-9346-8899-855DE5EAC01A}" type="slidenum">
              <a:rPr lang="en-SA" smtClean="0"/>
              <a:t>2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431069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60501-5DF7-9346-8899-855DE5EAC01A}" type="slidenum">
              <a:rPr lang="en-SA" smtClean="0"/>
              <a:t>3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572704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60501-5DF7-9346-8899-855DE5EAC01A}" type="slidenum">
              <a:rPr lang="en-SA" smtClean="0"/>
              <a:t>4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396721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2585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218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8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3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538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015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64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54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88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765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9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B31EB0C-5F0E-41C8-B5E6-0DE419E7F486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404B8D0-FFAF-4CB7-A2F1-0AEBCB73FDB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919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180002"/>
          </a:xfrm>
        </p:spPr>
        <p:txBody>
          <a:bodyPr/>
          <a:lstStyle/>
          <a:p>
            <a:pPr algn="ctr"/>
            <a:r>
              <a:rPr lang="en-US" b="1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AgriCrop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94853" y="4455621"/>
            <a:ext cx="4963597" cy="1925082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members: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Osama Alamri</a:t>
            </a:r>
          </a:p>
          <a:p>
            <a:pPr algn="ctr" rt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Abdulaziz AL Malky</a:t>
            </a:r>
          </a:p>
          <a:p>
            <a:pPr algn="ctr" rt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Ahmed Balamsh</a:t>
            </a:r>
          </a:p>
          <a:p>
            <a:pPr algn="ctr" rt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818" y="0"/>
            <a:ext cx="1893323" cy="1893323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097280" y="4455621"/>
            <a:ext cx="4963597" cy="1698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GB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supervisor: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Gibrael abo samra</a:t>
            </a: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522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F6739D5-33F6-B141-ACA9-4EC1B7EE5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936" y="200363"/>
            <a:ext cx="8911687" cy="1280890"/>
          </a:xfrm>
        </p:spPr>
        <p:txBody>
          <a:bodyPr>
            <a:normAutofit/>
          </a:bodyPr>
          <a:lstStyle/>
          <a:p>
            <a:r>
              <a:rPr lang="en-US" b="1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External</a:t>
            </a:r>
            <a:r>
              <a:rPr lang="en-US" b="1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b="1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707FEDF-129B-C44E-9E6F-5D890583114B}"/>
              </a:ext>
            </a:extLst>
          </p:cNvPr>
          <p:cNvSpPr txBox="1">
            <a:spLocks/>
          </p:cNvSpPr>
          <p:nvPr/>
        </p:nvSpPr>
        <p:spPr>
          <a:xfrm>
            <a:off x="1028936" y="2192127"/>
            <a:ext cx="5211793" cy="33540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v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US" sz="2800" b="1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>
              <a:buFont typeface="Wingdings" pitchFamily="2" charset="2"/>
              <a:buChar char="v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sz="28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r>
              <a:rPr lang="en-US" sz="2800" b="1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>
              <a:buFont typeface="Wingdings" pitchFamily="2" charset="2"/>
              <a:buChar char="v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  <a:r>
              <a:rPr lang="en-US" sz="28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endParaRPr lang="en-SA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ED5004B7-1A94-3B49-8DC6-9ECE57839805}"/>
              </a:ext>
            </a:extLst>
          </p:cNvPr>
          <p:cNvSpPr txBox="1">
            <a:spLocks/>
          </p:cNvSpPr>
          <p:nvPr/>
        </p:nvSpPr>
        <p:spPr>
          <a:xfrm>
            <a:off x="5677318" y="2192126"/>
            <a:ext cx="5918479" cy="4064934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09270" indent="-342900">
              <a:lnSpc>
                <a:spcPct val="100000"/>
              </a:lnSpc>
              <a:buFont typeface="Wingdings" pitchFamily="2" charset="2"/>
              <a:buChar char="v"/>
            </a:pPr>
            <a:r>
              <a:rPr lang="en-US" sz="23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Front-end:</a:t>
            </a:r>
            <a:r>
              <a:rPr lang="en-US" sz="2300" b="1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en-US" sz="23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lang="en-US" sz="23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</a:t>
            </a:r>
            <a:r>
              <a:rPr lang="en-US" sz="23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US" sz="23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3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using: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2135">
              <a:lnSpc>
                <a:spcPct val="100000"/>
              </a:lnSpc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sz="2300" b="1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2135">
              <a:lnSpc>
                <a:spcPct val="100000"/>
              </a:lnSpc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sz="2300" b="1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2135">
              <a:lnSpc>
                <a:spcPct val="100000"/>
              </a:lnSpc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sz="2300" b="1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</a:p>
          <a:p>
            <a:pPr marL="572135">
              <a:lnSpc>
                <a:spcPct val="120000"/>
              </a:lnSpc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9270" indent="-342900">
              <a:lnSpc>
                <a:spcPct val="100000"/>
              </a:lnSpc>
              <a:buFont typeface="Wingdings" pitchFamily="2" charset="2"/>
              <a:buChar char="v"/>
            </a:pPr>
            <a:r>
              <a:rPr lang="en-US" sz="2300" spc="3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Back-end:</a:t>
            </a:r>
            <a:r>
              <a:rPr lang="en-US" sz="2300" b="1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en-US" sz="23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lang="en-US" sz="23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</a:t>
            </a:r>
            <a:r>
              <a:rPr lang="en-US" sz="23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3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retrieve</a:t>
            </a:r>
            <a:r>
              <a:rPr lang="en-US" sz="23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23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using: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2135">
              <a:lnSpc>
                <a:spcPct val="100000"/>
              </a:lnSpc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sz="2300" b="1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PHP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2135">
              <a:lnSpc>
                <a:spcPct val="100000"/>
              </a:lnSpc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sz="2300" b="1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PhpMyAdmin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641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DE402-5434-D946-9B9A-8E0E1E2C5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070" y="235450"/>
            <a:ext cx="10058400" cy="1450757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br>
              <a:rPr lang="en-US" b="1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r>
              <a:rPr lang="en-US" sz="2200" b="1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diagrams</a:t>
            </a:r>
            <a:endParaRPr lang="en-S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object 4">
            <a:extLst>
              <a:ext uri="{FF2B5EF4-FFF2-40B4-BE49-F238E27FC236}">
                <a16:creationId xmlns:a16="http://schemas.microsoft.com/office/drawing/2014/main" id="{105A731C-AC40-C244-A15C-A40AE2086144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1954061" y="1853716"/>
            <a:ext cx="7490564" cy="1802413"/>
          </a:xfrm>
          <a:prstGeom prst="rect">
            <a:avLst/>
          </a:prstGeom>
        </p:spPr>
      </p:pic>
      <p:pic>
        <p:nvPicPr>
          <p:cNvPr id="7" name="object 6">
            <a:extLst>
              <a:ext uri="{FF2B5EF4-FFF2-40B4-BE49-F238E27FC236}">
                <a16:creationId xmlns:a16="http://schemas.microsoft.com/office/drawing/2014/main" id="{3F2E1C34-3EB9-5745-A898-28145730CADC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1954061" y="3991147"/>
            <a:ext cx="7490564" cy="21656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9294B3-F82C-2A48-8502-100184E88200}"/>
              </a:ext>
            </a:extLst>
          </p:cNvPr>
          <p:cNvSpPr txBox="1"/>
          <p:nvPr/>
        </p:nvSpPr>
        <p:spPr>
          <a:xfrm>
            <a:off x="1639957" y="71561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943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0FC78-06A7-AE47-8E60-6A02535CD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4064655" cy="984636"/>
          </a:xfrm>
        </p:spPr>
        <p:txBody>
          <a:bodyPr>
            <a:normAutofit fontScale="90000"/>
          </a:bodyPr>
          <a:lstStyle/>
          <a:p>
            <a:r>
              <a:rPr lang="en-US" b="1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US" b="1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US" b="1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F4ECA978-F289-B140-A76B-6AC116D134C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43172" y="104172"/>
            <a:ext cx="6971438" cy="616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920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D09F2D9-FFB9-5848-A6C8-03BF775B0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2796"/>
            <a:ext cx="3878663" cy="856489"/>
          </a:xfrm>
        </p:spPr>
        <p:txBody>
          <a:bodyPr anchor="b">
            <a:normAutofit fontScale="90000"/>
          </a:bodyPr>
          <a:lstStyle/>
          <a:p>
            <a:r>
              <a:rPr lang="en-US" sz="44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</a:t>
            </a:r>
            <a:r>
              <a:rPr lang="en-US" sz="4400" b="1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S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object 4">
            <a:extLst>
              <a:ext uri="{FF2B5EF4-FFF2-40B4-BE49-F238E27FC236}">
                <a16:creationId xmlns:a16="http://schemas.microsoft.com/office/drawing/2014/main" id="{AB611D82-858C-F04D-B76D-4941C4F5DE0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771106" y="1256295"/>
            <a:ext cx="5084466" cy="5257800"/>
          </a:xfrm>
          <a:prstGeom prst="rect">
            <a:avLst/>
          </a:prstGeom>
          <a:noFill/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6243374-B9AF-4F49-40D0-E96841F5C6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063240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Home Page</a:t>
            </a:r>
          </a:p>
          <a:p>
            <a:pPr marL="285750" indent="-285750" algn="ctr">
              <a:buFont typeface="Wingdings" pitchFamily="2" charset="2"/>
              <a:buChar char="v"/>
            </a:pPr>
            <a:r>
              <a:rPr lang="en-US" dirty="0"/>
              <a:t>simple interface with clear picture of Crop Background with header and footer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description about the website. also it has contact us section for users who want to give a feedback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Changeable Header depend on the user if he login or not as shown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algn="ctr"/>
            <a:endParaRPr lang="en-US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8460D5-123C-4A1F-0704-7B04D55C1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223" y="204110"/>
            <a:ext cx="7637268" cy="85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351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D09F2D9-FFB9-5848-A6C8-03BF775B0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2796"/>
            <a:ext cx="3878663" cy="856489"/>
          </a:xfrm>
        </p:spPr>
        <p:txBody>
          <a:bodyPr anchor="b">
            <a:normAutofit fontScale="90000"/>
          </a:bodyPr>
          <a:lstStyle/>
          <a:p>
            <a:r>
              <a:rPr lang="en-US" sz="44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</a:t>
            </a:r>
            <a:r>
              <a:rPr lang="en-US" sz="4400" b="1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S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6243374-B9AF-4F49-40D0-E96841F5C6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06324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Helvetica" pitchFamily="2" charset="0"/>
              </a:rPr>
              <a:t>Signup Page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Clear and Simple sign up page With Password </a:t>
            </a:r>
            <a:r>
              <a:rPr lang="en-US" dirty="0" err="1"/>
              <a:t>Creiteria</a:t>
            </a:r>
            <a:r>
              <a:rPr lang="en-US" dirty="0"/>
              <a:t> , user enter his information 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And the page will shows if the password meet or not as shown in</a:t>
            </a:r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algn="ctr"/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D5AB56-E8A6-992A-FFA9-DE8F77D04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405" y="1245997"/>
            <a:ext cx="7781820" cy="465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271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D09F2D9-FFB9-5848-A6C8-03BF775B0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7" y="552796"/>
            <a:ext cx="3878663" cy="856489"/>
          </a:xfrm>
        </p:spPr>
        <p:txBody>
          <a:bodyPr anchor="b">
            <a:normAutofit fontScale="90000"/>
          </a:bodyPr>
          <a:lstStyle/>
          <a:p>
            <a:r>
              <a:rPr lang="en-US" sz="44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</a:t>
            </a:r>
            <a:r>
              <a:rPr lang="en-US" sz="4400" b="1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S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6243374-B9AF-4F49-40D0-E96841F5C6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06324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Helvetica" pitchFamily="2" charset="0"/>
              </a:rPr>
              <a:t>Login Page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log in page contain box that include email and password to log in, as well as reCAPTCHA and login button and also forget password and signup link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After log in the user will go to OTP page (one time password) to </a:t>
            </a:r>
            <a:r>
              <a:rPr lang="en-US" dirty="0" err="1"/>
              <a:t>verifyhis</a:t>
            </a:r>
            <a:r>
              <a:rPr lang="en-US" dirty="0"/>
              <a:t> log in as shown</a:t>
            </a:r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algn="ctr"/>
            <a:endParaRPr lang="en-US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FFACBA-E2BA-798D-96E6-92BEFD667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840" y="285750"/>
            <a:ext cx="7626698" cy="39044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843D949-FD8A-0780-B1AD-E076CD3D7C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13" r="31813" b="55757"/>
          <a:stretch/>
        </p:blipFill>
        <p:spPr>
          <a:xfrm>
            <a:off x="6096000" y="4190163"/>
            <a:ext cx="4434677" cy="245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987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D09F2D9-FFB9-5848-A6C8-03BF775B0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7" y="552796"/>
            <a:ext cx="3878663" cy="856489"/>
          </a:xfrm>
        </p:spPr>
        <p:txBody>
          <a:bodyPr anchor="b">
            <a:normAutofit fontScale="90000"/>
          </a:bodyPr>
          <a:lstStyle/>
          <a:p>
            <a:r>
              <a:rPr lang="en-US" sz="44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</a:t>
            </a:r>
            <a:r>
              <a:rPr lang="en-US" sz="4400" b="1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S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6243374-B9AF-4F49-40D0-E96841F5C6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4688" y="2393516"/>
            <a:ext cx="3200400" cy="4017331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Helvetica" pitchFamily="2" charset="0"/>
              </a:rPr>
              <a:t>profile page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>
                <a:latin typeface="Helvetica" pitchFamily="2" charset="0"/>
              </a:rPr>
              <a:t>in this page, we use a template to show the information of the user as shown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We use bootstrap template organize the page, also drop menu if user want to contact with admin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there is also another page if you and to edit the information of the profile as shown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dirty="0"/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algn="ctr"/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28FFB6-6C99-8AE0-88D2-31EF895DA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636" y="263769"/>
            <a:ext cx="6473651" cy="31652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95CA8-06DD-20DC-FF3B-AB968076A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3165231"/>
            <a:ext cx="6842927" cy="358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857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D09F2D9-FFB9-5848-A6C8-03BF775B0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7" y="552796"/>
            <a:ext cx="3878663" cy="856489"/>
          </a:xfrm>
        </p:spPr>
        <p:txBody>
          <a:bodyPr anchor="b">
            <a:normAutofit fontScale="90000"/>
          </a:bodyPr>
          <a:lstStyle/>
          <a:p>
            <a:r>
              <a:rPr lang="en-US" sz="44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</a:t>
            </a:r>
            <a:r>
              <a:rPr lang="en-US" sz="4400" b="1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S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6243374-B9AF-4F49-40D0-E96841F5C6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4688" y="2393516"/>
            <a:ext cx="3200400" cy="4017331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Helvetica" pitchFamily="2" charset="0"/>
              </a:rPr>
              <a:t>Crop page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in crop page, you can see crops as boxes, every box has a crop that contain picture of the crop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name, price, and weight. there is more than 5 crops to make the interface clear.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dirty="0"/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algn="ctr"/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E9B991-8F26-3AAC-0A76-E2C44766B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8533" y="276398"/>
            <a:ext cx="7498497" cy="630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854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D09F2D9-FFB9-5848-A6C8-03BF775B0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7" y="552796"/>
            <a:ext cx="3878663" cy="856489"/>
          </a:xfrm>
        </p:spPr>
        <p:txBody>
          <a:bodyPr anchor="b">
            <a:normAutofit fontScale="90000"/>
          </a:bodyPr>
          <a:lstStyle/>
          <a:p>
            <a:r>
              <a:rPr lang="en-US" sz="44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</a:t>
            </a:r>
            <a:r>
              <a:rPr lang="en-US" sz="4400" b="1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S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6243374-B9AF-4F49-40D0-E96841F5C6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4688" y="2393516"/>
            <a:ext cx="3200400" cy="4017331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Helvetica" pitchFamily="2" charset="0"/>
              </a:rPr>
              <a:t>Crop Details page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in details page, you can see the name of crop, picture, the price, the type, Harvest date, seller Name and a hyper link If you want contact with then seller , price per KG, and brief description about the crop.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And Buy Button that will take you to the checkout page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dirty="0"/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algn="ctr"/>
            <a:endParaRPr lang="en-US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3E2090-214A-BE77-A017-BC85AA5FB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0501" y="262764"/>
            <a:ext cx="7715458" cy="633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517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D09F2D9-FFB9-5848-A6C8-03BF775B0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7" y="552796"/>
            <a:ext cx="3878663" cy="856489"/>
          </a:xfrm>
        </p:spPr>
        <p:txBody>
          <a:bodyPr anchor="b">
            <a:normAutofit fontScale="90000"/>
          </a:bodyPr>
          <a:lstStyle/>
          <a:p>
            <a:r>
              <a:rPr lang="en-US" sz="44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</a:t>
            </a:r>
            <a:r>
              <a:rPr lang="en-US" sz="4400" b="1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S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6243374-B9AF-4F49-40D0-E96841F5C6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4688" y="2393517"/>
            <a:ext cx="3200400" cy="2289016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Checkout page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checkout page contain the main important information like order information, billing address, payment method, and delivery options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dirty="0"/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algn="ctr"/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A63556-7292-2FBB-C6F3-C4B28F772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803" y="0"/>
            <a:ext cx="60299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779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8">
            <a:extLst>
              <a:ext uri="{FF2B5EF4-FFF2-40B4-BE49-F238E27FC236}">
                <a16:creationId xmlns:a16="http://schemas.microsoft.com/office/drawing/2014/main" id="{7FE56C91-DDE4-B642-8E78-AA26C7285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87535"/>
            <a:ext cx="4610046" cy="910615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686C493-10BC-AC49-A594-B497B36E3636}"/>
              </a:ext>
            </a:extLst>
          </p:cNvPr>
          <p:cNvGrpSpPr/>
          <p:nvPr/>
        </p:nvGrpSpPr>
        <p:grpSpPr>
          <a:xfrm>
            <a:off x="6798854" y="1894791"/>
            <a:ext cx="3655315" cy="611099"/>
            <a:chOff x="6707124" y="1410006"/>
            <a:chExt cx="4873753" cy="597859"/>
          </a:xfrm>
          <a:noFill/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8DDB2CA-7179-5545-89F8-2CB2A82FE7C6}"/>
                </a:ext>
              </a:extLst>
            </p:cNvPr>
            <p:cNvGrpSpPr/>
            <p:nvPr/>
          </p:nvGrpSpPr>
          <p:grpSpPr>
            <a:xfrm>
              <a:off x="6707124" y="1410006"/>
              <a:ext cx="4873752" cy="0"/>
              <a:chOff x="6707124" y="561442"/>
              <a:chExt cx="4873752" cy="0"/>
            </a:xfrm>
            <a:grpFill/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EB1EF261-5319-E44B-ABBE-7D85FA69A679}"/>
                  </a:ext>
                </a:extLst>
              </p:cNvPr>
              <p:cNvCxnSpPr/>
              <p:nvPr userDrawn="1"/>
            </p:nvCxnSpPr>
            <p:spPr>
              <a:xfrm>
                <a:off x="6707124" y="561442"/>
                <a:ext cx="4873752" cy="0"/>
              </a:xfrm>
              <a:prstGeom prst="line">
                <a:avLst/>
              </a:prstGeom>
              <a:grpFill/>
              <a:ln>
                <a:solidFill>
                  <a:srgbClr val="168D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4884BB86-F86F-3945-8F38-3B01F37D1C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6707124" y="561442"/>
                <a:ext cx="4873752" cy="0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B9E9CA-C01E-6C45-8D15-F0D3555E14C5}"/>
                </a:ext>
              </a:extLst>
            </p:cNvPr>
            <p:cNvSpPr txBox="1"/>
            <p:nvPr/>
          </p:nvSpPr>
          <p:spPr>
            <a:xfrm>
              <a:off x="6926281" y="1556202"/>
              <a:ext cx="660865" cy="451663"/>
            </a:xfrm>
            <a:prstGeom prst="rect">
              <a:avLst/>
            </a:prstGeom>
            <a:grpFill/>
          </p:spPr>
          <p:txBody>
            <a:bodyPr wrap="none" rtlCol="0" anchor="b">
              <a:spAutoFit/>
            </a:bodyPr>
            <a:lstStyle/>
            <a:p>
              <a:pPr defTabSz="342900"/>
              <a:r>
                <a:rPr lang="en-US" sz="2400" b="1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</a:p>
          </p:txBody>
        </p:sp>
        <p:sp>
          <p:nvSpPr>
            <p:cNvPr id="11" name="Rectangle: Rounded Corners 28">
              <a:extLst>
                <a:ext uri="{FF2B5EF4-FFF2-40B4-BE49-F238E27FC236}">
                  <a16:creationId xmlns:a16="http://schemas.microsoft.com/office/drawing/2014/main" id="{E908FF05-4E89-8B42-9E10-E951BE1841EF}"/>
                </a:ext>
              </a:extLst>
            </p:cNvPr>
            <p:cNvSpPr/>
            <p:nvPr/>
          </p:nvSpPr>
          <p:spPr>
            <a:xfrm>
              <a:off x="7695591" y="1548878"/>
              <a:ext cx="3885286" cy="315668"/>
            </a:xfrm>
            <a:prstGeom prst="roundRect">
              <a:avLst>
                <a:gd name="adj" fmla="val 94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defTabSz="342900"/>
              <a:endParaRPr lang="da-DK" sz="1400" b="1" cap="all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73C4DBC-44E3-9144-9EB8-8AFD9AB9F837}"/>
              </a:ext>
            </a:extLst>
          </p:cNvPr>
          <p:cNvSpPr/>
          <p:nvPr/>
        </p:nvSpPr>
        <p:spPr>
          <a:xfrm>
            <a:off x="-852" y="0"/>
            <a:ext cx="6014668" cy="64108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2893D80-F88E-454F-87FA-0A5694FD9E2F}"/>
              </a:ext>
            </a:extLst>
          </p:cNvPr>
          <p:cNvGrpSpPr/>
          <p:nvPr/>
        </p:nvGrpSpPr>
        <p:grpSpPr>
          <a:xfrm>
            <a:off x="6798854" y="2679546"/>
            <a:ext cx="3655315" cy="819679"/>
            <a:chOff x="6707124" y="1410006"/>
            <a:chExt cx="4873753" cy="597859"/>
          </a:xfrm>
          <a:noFill/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AC48F972-7A99-1F48-8E21-C373E51BAF96}"/>
                </a:ext>
              </a:extLst>
            </p:cNvPr>
            <p:cNvGrpSpPr/>
            <p:nvPr/>
          </p:nvGrpSpPr>
          <p:grpSpPr>
            <a:xfrm>
              <a:off x="6707124" y="1410006"/>
              <a:ext cx="4873752" cy="0"/>
              <a:chOff x="6707124" y="561442"/>
              <a:chExt cx="4873752" cy="0"/>
            </a:xfrm>
            <a:grpFill/>
          </p:grpSpPr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9B304CDE-8BE7-B343-8141-7599A0629A6B}"/>
                  </a:ext>
                </a:extLst>
              </p:cNvPr>
              <p:cNvCxnSpPr/>
              <p:nvPr userDrawn="1"/>
            </p:nvCxnSpPr>
            <p:spPr>
              <a:xfrm>
                <a:off x="6707124" y="561442"/>
                <a:ext cx="4873752" cy="0"/>
              </a:xfrm>
              <a:prstGeom prst="line">
                <a:avLst/>
              </a:prstGeom>
              <a:grpFill/>
              <a:ln>
                <a:solidFill>
                  <a:srgbClr val="168D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E051FFBF-8D75-A34A-8B9D-F62211E20F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6707124" y="561442"/>
                <a:ext cx="4873752" cy="0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BBC8D88-0F70-504F-9158-7A9C2E300A41}"/>
                </a:ext>
              </a:extLst>
            </p:cNvPr>
            <p:cNvSpPr txBox="1"/>
            <p:nvPr/>
          </p:nvSpPr>
          <p:spPr>
            <a:xfrm>
              <a:off x="6926281" y="1671135"/>
              <a:ext cx="660865" cy="336730"/>
            </a:xfrm>
            <a:prstGeom prst="rect">
              <a:avLst/>
            </a:prstGeom>
            <a:grpFill/>
          </p:spPr>
          <p:txBody>
            <a:bodyPr wrap="none" rtlCol="0" anchor="b">
              <a:spAutoFit/>
            </a:bodyPr>
            <a:lstStyle/>
            <a:p>
              <a:pPr defTabSz="342900"/>
              <a:r>
                <a:rPr lang="en-US" sz="2400" b="1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02</a:t>
              </a:r>
            </a:p>
          </p:txBody>
        </p:sp>
        <p:sp>
          <p:nvSpPr>
            <p:cNvPr id="41" name="Rectangle: Rounded Corners 28">
              <a:extLst>
                <a:ext uri="{FF2B5EF4-FFF2-40B4-BE49-F238E27FC236}">
                  <a16:creationId xmlns:a16="http://schemas.microsoft.com/office/drawing/2014/main" id="{A7BDFB91-9604-FB4F-8D56-E9CD35F6D70F}"/>
                </a:ext>
              </a:extLst>
            </p:cNvPr>
            <p:cNvSpPr/>
            <p:nvPr/>
          </p:nvSpPr>
          <p:spPr>
            <a:xfrm>
              <a:off x="7695591" y="1548878"/>
              <a:ext cx="3885286" cy="235342"/>
            </a:xfrm>
            <a:prstGeom prst="roundRect">
              <a:avLst>
                <a:gd name="adj" fmla="val 94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defTabSz="342900"/>
              <a:endParaRPr lang="da-DK" sz="1400" b="1" cap="all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F7C7270-23D0-8D4D-A96E-72A98D376D19}"/>
              </a:ext>
            </a:extLst>
          </p:cNvPr>
          <p:cNvGrpSpPr/>
          <p:nvPr/>
        </p:nvGrpSpPr>
        <p:grpSpPr>
          <a:xfrm>
            <a:off x="6798851" y="3777456"/>
            <a:ext cx="3655315" cy="727364"/>
            <a:chOff x="6707124" y="1410006"/>
            <a:chExt cx="4873753" cy="597859"/>
          </a:xfrm>
          <a:noFill/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0F365653-22F9-9D40-90A9-63379C8A84A4}"/>
                </a:ext>
              </a:extLst>
            </p:cNvPr>
            <p:cNvGrpSpPr/>
            <p:nvPr/>
          </p:nvGrpSpPr>
          <p:grpSpPr>
            <a:xfrm>
              <a:off x="6707124" y="1410006"/>
              <a:ext cx="4873752" cy="0"/>
              <a:chOff x="6707124" y="561442"/>
              <a:chExt cx="4873752" cy="0"/>
            </a:xfrm>
            <a:grpFill/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70369A46-D2FD-DD41-AFA1-C555819A3B70}"/>
                  </a:ext>
                </a:extLst>
              </p:cNvPr>
              <p:cNvCxnSpPr/>
              <p:nvPr userDrawn="1"/>
            </p:nvCxnSpPr>
            <p:spPr>
              <a:xfrm>
                <a:off x="6707124" y="561442"/>
                <a:ext cx="4873752" cy="0"/>
              </a:xfrm>
              <a:prstGeom prst="line">
                <a:avLst/>
              </a:prstGeom>
              <a:grpFill/>
              <a:ln>
                <a:solidFill>
                  <a:srgbClr val="168D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794E83E-EFA2-0D47-A29C-0A2FEA15650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6707124" y="561442"/>
                <a:ext cx="4873752" cy="0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803D094-C0BE-964E-B9AF-DFAEA3CA7BD8}"/>
                </a:ext>
              </a:extLst>
            </p:cNvPr>
            <p:cNvSpPr txBox="1"/>
            <p:nvPr/>
          </p:nvSpPr>
          <p:spPr>
            <a:xfrm>
              <a:off x="6926281" y="1628398"/>
              <a:ext cx="656591" cy="379467"/>
            </a:xfrm>
            <a:prstGeom prst="rect">
              <a:avLst/>
            </a:prstGeom>
            <a:grpFill/>
          </p:spPr>
          <p:txBody>
            <a:bodyPr wrap="none" rtlCol="0" anchor="b">
              <a:spAutoFit/>
            </a:bodyPr>
            <a:lstStyle/>
            <a:p>
              <a:pPr defTabSz="342900"/>
              <a:r>
                <a:rPr lang="en-US" sz="2400" b="1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03</a:t>
              </a:r>
            </a:p>
          </p:txBody>
        </p:sp>
        <p:sp>
          <p:nvSpPr>
            <p:cNvPr id="48" name="Rectangle: Rounded Corners 28">
              <a:extLst>
                <a:ext uri="{FF2B5EF4-FFF2-40B4-BE49-F238E27FC236}">
                  <a16:creationId xmlns:a16="http://schemas.microsoft.com/office/drawing/2014/main" id="{25DC50C3-1B4C-814D-A42C-1BAADDA74C6D}"/>
                </a:ext>
              </a:extLst>
            </p:cNvPr>
            <p:cNvSpPr/>
            <p:nvPr/>
          </p:nvSpPr>
          <p:spPr>
            <a:xfrm>
              <a:off x="7695591" y="1548878"/>
              <a:ext cx="3885286" cy="265211"/>
            </a:xfrm>
            <a:prstGeom prst="roundRect">
              <a:avLst>
                <a:gd name="adj" fmla="val 94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defTabSz="342900"/>
              <a:endParaRPr lang="da-DK" sz="1400" b="1" cap="all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B77D4A8-65B5-1440-9BA8-659C2847C2B4}"/>
              </a:ext>
            </a:extLst>
          </p:cNvPr>
          <p:cNvGrpSpPr/>
          <p:nvPr/>
        </p:nvGrpSpPr>
        <p:grpSpPr>
          <a:xfrm>
            <a:off x="6798849" y="4823169"/>
            <a:ext cx="3655315" cy="654740"/>
            <a:chOff x="6707124" y="1410006"/>
            <a:chExt cx="4873753" cy="597859"/>
          </a:xfrm>
          <a:noFill/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1F281191-82D2-564E-B221-DCB76F5D2ADE}"/>
                </a:ext>
              </a:extLst>
            </p:cNvPr>
            <p:cNvGrpSpPr/>
            <p:nvPr/>
          </p:nvGrpSpPr>
          <p:grpSpPr>
            <a:xfrm>
              <a:off x="6707124" y="1410006"/>
              <a:ext cx="4873752" cy="0"/>
              <a:chOff x="6707124" y="561442"/>
              <a:chExt cx="4873752" cy="0"/>
            </a:xfrm>
            <a:grpFill/>
          </p:grpSpPr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083DDD23-6C36-C24E-9F31-4E1DD4513EA4}"/>
                  </a:ext>
                </a:extLst>
              </p:cNvPr>
              <p:cNvCxnSpPr/>
              <p:nvPr userDrawn="1"/>
            </p:nvCxnSpPr>
            <p:spPr>
              <a:xfrm>
                <a:off x="6707124" y="561442"/>
                <a:ext cx="4873752" cy="0"/>
              </a:xfrm>
              <a:prstGeom prst="line">
                <a:avLst/>
              </a:prstGeom>
              <a:grpFill/>
              <a:ln>
                <a:solidFill>
                  <a:srgbClr val="168D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084065B5-4D81-3E42-8C74-4F793AAD429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6707124" y="561442"/>
                <a:ext cx="4873752" cy="0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CFA41D2-15C2-8E4E-A7B3-50438116F070}"/>
                </a:ext>
              </a:extLst>
            </p:cNvPr>
            <p:cNvSpPr txBox="1"/>
            <p:nvPr/>
          </p:nvSpPr>
          <p:spPr>
            <a:xfrm>
              <a:off x="6926281" y="1586307"/>
              <a:ext cx="656591" cy="421558"/>
            </a:xfrm>
            <a:prstGeom prst="rect">
              <a:avLst/>
            </a:prstGeom>
            <a:grpFill/>
          </p:spPr>
          <p:txBody>
            <a:bodyPr wrap="none" rtlCol="0" anchor="b">
              <a:spAutoFit/>
            </a:bodyPr>
            <a:lstStyle/>
            <a:p>
              <a:pPr defTabSz="342900"/>
              <a:r>
                <a:rPr lang="en-US" sz="2400" b="1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04</a:t>
              </a:r>
            </a:p>
          </p:txBody>
        </p:sp>
        <p:sp>
          <p:nvSpPr>
            <p:cNvPr id="55" name="Rectangle: Rounded Corners 28">
              <a:extLst>
                <a:ext uri="{FF2B5EF4-FFF2-40B4-BE49-F238E27FC236}">
                  <a16:creationId xmlns:a16="http://schemas.microsoft.com/office/drawing/2014/main" id="{DCA97D05-241D-BC45-8D7D-4697513AC2F4}"/>
                </a:ext>
              </a:extLst>
            </p:cNvPr>
            <p:cNvSpPr/>
            <p:nvPr/>
          </p:nvSpPr>
          <p:spPr>
            <a:xfrm>
              <a:off x="7695591" y="1548878"/>
              <a:ext cx="3885286" cy="294628"/>
            </a:xfrm>
            <a:prstGeom prst="roundRect">
              <a:avLst>
                <a:gd name="adj" fmla="val 94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defTabSz="342900"/>
              <a:endParaRPr lang="da-DK" sz="1400" b="1" cap="all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BA16215-3546-BC4A-96F1-88506FF65EA6}"/>
              </a:ext>
            </a:extLst>
          </p:cNvPr>
          <p:cNvGrpSpPr/>
          <p:nvPr/>
        </p:nvGrpSpPr>
        <p:grpSpPr>
          <a:xfrm>
            <a:off x="6770035" y="5680979"/>
            <a:ext cx="3655315" cy="611099"/>
            <a:chOff x="6707124" y="1410006"/>
            <a:chExt cx="4873753" cy="597859"/>
          </a:xfrm>
          <a:noFill/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0BA503E6-B6C0-9A40-812E-C4D514FBA21D}"/>
                </a:ext>
              </a:extLst>
            </p:cNvPr>
            <p:cNvGrpSpPr/>
            <p:nvPr/>
          </p:nvGrpSpPr>
          <p:grpSpPr>
            <a:xfrm>
              <a:off x="6707124" y="1410006"/>
              <a:ext cx="4873752" cy="0"/>
              <a:chOff x="6707124" y="561442"/>
              <a:chExt cx="4873752" cy="0"/>
            </a:xfrm>
            <a:grpFill/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D5A27A30-1A08-1444-865D-02E4DF29F47F}"/>
                  </a:ext>
                </a:extLst>
              </p:cNvPr>
              <p:cNvCxnSpPr/>
              <p:nvPr userDrawn="1"/>
            </p:nvCxnSpPr>
            <p:spPr>
              <a:xfrm>
                <a:off x="6707124" y="561442"/>
                <a:ext cx="4873752" cy="0"/>
              </a:xfrm>
              <a:prstGeom prst="line">
                <a:avLst/>
              </a:prstGeom>
              <a:grpFill/>
              <a:ln>
                <a:solidFill>
                  <a:srgbClr val="168D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D255FD01-3B2E-EA45-B359-8AEFB928E6E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6707124" y="561442"/>
                <a:ext cx="4873752" cy="0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946D6368-C311-C244-87B6-F7FE04EC53F9}"/>
                </a:ext>
              </a:extLst>
            </p:cNvPr>
            <p:cNvSpPr txBox="1"/>
            <p:nvPr/>
          </p:nvSpPr>
          <p:spPr>
            <a:xfrm>
              <a:off x="6926281" y="1556202"/>
              <a:ext cx="660865" cy="451663"/>
            </a:xfrm>
            <a:prstGeom prst="rect">
              <a:avLst/>
            </a:prstGeom>
            <a:grpFill/>
          </p:spPr>
          <p:txBody>
            <a:bodyPr wrap="none" rtlCol="0" anchor="b">
              <a:spAutoFit/>
            </a:bodyPr>
            <a:lstStyle/>
            <a:p>
              <a:pPr defTabSz="342900"/>
              <a:r>
                <a:rPr lang="en-US" sz="2400" b="1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05</a:t>
              </a:r>
            </a:p>
          </p:txBody>
        </p:sp>
        <p:sp>
          <p:nvSpPr>
            <p:cNvPr id="61" name="Rectangle: Rounded Corners 28">
              <a:extLst>
                <a:ext uri="{FF2B5EF4-FFF2-40B4-BE49-F238E27FC236}">
                  <a16:creationId xmlns:a16="http://schemas.microsoft.com/office/drawing/2014/main" id="{D178D5D7-A9C7-FA45-ABED-2E50B3B96570}"/>
                </a:ext>
              </a:extLst>
            </p:cNvPr>
            <p:cNvSpPr/>
            <p:nvPr/>
          </p:nvSpPr>
          <p:spPr>
            <a:xfrm>
              <a:off x="7695591" y="1548878"/>
              <a:ext cx="3885286" cy="315668"/>
            </a:xfrm>
            <a:prstGeom prst="roundRect">
              <a:avLst>
                <a:gd name="adj" fmla="val 94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>
              <a:spAutoFit/>
            </a:bodyPr>
            <a:lstStyle/>
            <a:p>
              <a:pPr defTabSz="342900"/>
              <a:endParaRPr lang="da-DK" sz="1400" b="1" cap="all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7435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D09F2D9-FFB9-5848-A6C8-03BF775B0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7" y="552796"/>
            <a:ext cx="3878663" cy="856489"/>
          </a:xfrm>
        </p:spPr>
        <p:txBody>
          <a:bodyPr anchor="b">
            <a:normAutofit fontScale="90000"/>
          </a:bodyPr>
          <a:lstStyle/>
          <a:p>
            <a:r>
              <a:rPr lang="en-US" sz="44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</a:t>
            </a:r>
            <a:r>
              <a:rPr lang="en-US" sz="4400" b="1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S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6243374-B9AF-4F49-40D0-E96841F5C6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4688" y="2393517"/>
            <a:ext cx="3200400" cy="2289016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sz="3600" dirty="0"/>
              <a:t>Add Crop page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Add Crop page is a seller to add his crop into the platform 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Seller will enter the information about the crop like: name of crop. organic or not, add a picture about the crop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add the quantity per KG ,add the price, add the harvest date, and add a description </a:t>
            </a:r>
            <a:r>
              <a:rPr lang="en-US" dirty="0" err="1"/>
              <a:t>aboutthe</a:t>
            </a:r>
            <a:r>
              <a:rPr lang="en-US" dirty="0"/>
              <a:t> crop.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dirty="0"/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algn="ctr"/>
            <a:endParaRPr lang="en-US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EF14B6-4531-4CD1-8280-691CFCAA1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5338" y="371856"/>
            <a:ext cx="7098022" cy="611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265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D09F2D9-FFB9-5848-A6C8-03BF775B0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7" y="552796"/>
            <a:ext cx="3878663" cy="856489"/>
          </a:xfrm>
        </p:spPr>
        <p:txBody>
          <a:bodyPr anchor="b">
            <a:normAutofit fontScale="90000"/>
          </a:bodyPr>
          <a:lstStyle/>
          <a:p>
            <a:r>
              <a:rPr lang="en-US" sz="44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</a:t>
            </a:r>
            <a:r>
              <a:rPr lang="en-US" sz="4400" b="1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S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6243374-B9AF-4F49-40D0-E96841F5C6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4688" y="2393517"/>
            <a:ext cx="3200400" cy="2289016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Admin Page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dirty="0"/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marL="285750" indent="-285750" algn="ctr">
              <a:buFont typeface="Wingdings" pitchFamily="2" charset="2"/>
              <a:buChar char="v"/>
            </a:pPr>
            <a:endParaRPr lang="en-US" dirty="0"/>
          </a:p>
          <a:p>
            <a:pPr algn="ctr"/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8A7141-AF08-BFFA-024F-48D945738D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08" r="21286"/>
          <a:stretch/>
        </p:blipFill>
        <p:spPr>
          <a:xfrm>
            <a:off x="4471517" y="155752"/>
            <a:ext cx="6813176" cy="2705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D460A5D-B2B1-662B-CD7A-66E995CCD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968" y="2662818"/>
            <a:ext cx="7525377" cy="403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4374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5C21C-6036-2750-0D6A-424DDC49D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br>
              <a:rPr lang="en-US" dirty="0"/>
            </a:br>
            <a:r>
              <a:rPr lang="en-US" dirty="0"/>
              <a:t>    (Tools)</a:t>
            </a:r>
            <a:endParaRPr lang="en-S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F4F406-3242-F0A7-A546-23E23FEF1B5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Wingdings" pitchFamily="2" charset="2"/>
              <a:buChar char="v"/>
            </a:pPr>
            <a:r>
              <a:rPr lang="en-US" dirty="0"/>
              <a:t> Front-End</a:t>
            </a:r>
          </a:p>
          <a:p>
            <a:r>
              <a:rPr lang="en-US" dirty="0"/>
              <a:t>    1. HTML</a:t>
            </a:r>
          </a:p>
          <a:p>
            <a:r>
              <a:rPr lang="en-US" dirty="0"/>
              <a:t>    2. CSS</a:t>
            </a:r>
          </a:p>
          <a:p>
            <a:r>
              <a:rPr lang="en-US" dirty="0"/>
              <a:t>    3. JavaScript</a:t>
            </a:r>
          </a:p>
          <a:p>
            <a:r>
              <a:rPr lang="en-US" dirty="0"/>
              <a:t>We also used a framework and web Techniques for User-Interface like Bootstrap And AJAX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 Back-End:</a:t>
            </a:r>
          </a:p>
          <a:p>
            <a:r>
              <a:rPr lang="en-US" dirty="0"/>
              <a:t>1. PHP</a:t>
            </a:r>
          </a:p>
          <a:p>
            <a:pPr>
              <a:buFont typeface="Wingdings" pitchFamily="2" charset="2"/>
              <a:buChar char="v"/>
            </a:pPr>
            <a:r>
              <a:rPr lang="en-SA" dirty="0"/>
              <a:t> Server and </a:t>
            </a:r>
            <a:r>
              <a:rPr lang="en-US" dirty="0"/>
              <a:t>Database</a:t>
            </a:r>
          </a:p>
          <a:p>
            <a:r>
              <a:rPr lang="en-US" dirty="0" err="1"/>
              <a:t>Xampp</a:t>
            </a:r>
            <a:r>
              <a:rPr lang="en-US" dirty="0"/>
              <a:t> “Apache” And My SQL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Code Editor:</a:t>
            </a:r>
          </a:p>
          <a:p>
            <a:r>
              <a:rPr lang="en-US" dirty="0"/>
              <a:t>1. Visual Studio</a:t>
            </a:r>
            <a:endParaRPr lang="en-SA" dirty="0"/>
          </a:p>
        </p:txBody>
      </p:sp>
      <p:pic>
        <p:nvPicPr>
          <p:cNvPr id="16" name="Content Placeholder 15" descr="A picture containing text, clipart, first-aid kit, sign&#10;&#10;Description automatically generated">
            <a:extLst>
              <a:ext uri="{FF2B5EF4-FFF2-40B4-BE49-F238E27FC236}">
                <a16:creationId xmlns:a16="http://schemas.microsoft.com/office/drawing/2014/main" id="{1B0FA4F8-006A-5674-2DA3-EB03B7DC4E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90" y="1845734"/>
            <a:ext cx="3920549" cy="1918082"/>
          </a:xfrm>
        </p:spPr>
      </p:pic>
      <p:pic>
        <p:nvPicPr>
          <p:cNvPr id="18" name="Picture 17" descr="A picture containing diagram&#10;&#10;Description automatically generated">
            <a:extLst>
              <a:ext uri="{FF2B5EF4-FFF2-40B4-BE49-F238E27FC236}">
                <a16:creationId xmlns:a16="http://schemas.microsoft.com/office/drawing/2014/main" id="{9C00C154-4C4F-AE72-C047-A1FFEBE014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964" y="3857414"/>
            <a:ext cx="5115564" cy="2303236"/>
          </a:xfrm>
          <a:prstGeom prst="rect">
            <a:avLst/>
          </a:prstGeom>
        </p:spPr>
      </p:pic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6D5431FC-50F2-B5A3-3A0D-B64E9E3EAA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165" y="2318657"/>
            <a:ext cx="1784750" cy="1445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38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D80E793-25C9-89E9-7E6E-281A02559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71859"/>
          </a:xfrm>
        </p:spPr>
        <p:txBody>
          <a:bodyPr>
            <a:normAutofit fontScale="90000"/>
          </a:bodyPr>
          <a:lstStyle/>
          <a:p>
            <a:br>
              <a:rPr lang="en-US" sz="5400" b="1" dirty="0"/>
            </a:br>
            <a:br>
              <a:rPr lang="en-US" sz="5400" b="1" dirty="0"/>
            </a:br>
            <a:r>
              <a:rPr lang="en-US" sz="5400" b="1" dirty="0"/>
              <a:t>Conclusion</a:t>
            </a:r>
            <a:br>
              <a:rPr lang="en-US" dirty="0"/>
            </a:br>
            <a:r>
              <a:rPr lang="en-US" sz="2700" dirty="0"/>
              <a:t>Problems and Difficulties :</a:t>
            </a:r>
            <a:endParaRPr lang="en-S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AD03F3-15B8-9AD9-A008-297327D98FF4}"/>
              </a:ext>
            </a:extLst>
          </p:cNvPr>
          <p:cNvSpPr txBox="1"/>
          <p:nvPr/>
        </p:nvSpPr>
        <p:spPr>
          <a:xfrm>
            <a:off x="1949380" y="1919235"/>
            <a:ext cx="882433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 choosing the idea:</a:t>
            </a:r>
          </a:p>
          <a:p>
            <a:r>
              <a:rPr lang="en-US" dirty="0"/>
              <a:t>Finding idea that help people and make their life easier .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 lack of recourse:</a:t>
            </a:r>
          </a:p>
          <a:p>
            <a:r>
              <a:rPr lang="en-US" dirty="0"/>
              <a:t>finding similar work is also limited and causes some difficulties to implement in real</a:t>
            </a:r>
          </a:p>
          <a:p>
            <a:r>
              <a:rPr lang="en-US" dirty="0"/>
              <a:t>life. also, how to apply it as a technical solution to.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 lack of participation in survey:</a:t>
            </a:r>
          </a:p>
          <a:p>
            <a:r>
              <a:rPr lang="en-US" dirty="0"/>
              <a:t>number of participation in survey was only 29, small number but</a:t>
            </a:r>
          </a:p>
          <a:p>
            <a:r>
              <a:rPr lang="en-US" dirty="0"/>
              <a:t>all of them either Farmer or business owner.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interface design:</a:t>
            </a:r>
          </a:p>
          <a:p>
            <a:r>
              <a:rPr lang="en-US" dirty="0"/>
              <a:t>in the beginning of the implementation phase, we depend only on CSS and that cause poor</a:t>
            </a:r>
          </a:p>
          <a:p>
            <a:r>
              <a:rPr lang="en-US" dirty="0"/>
              <a:t>design interface in some pages</a:t>
            </a:r>
          </a:p>
        </p:txBody>
      </p:sp>
    </p:spTree>
    <p:extLst>
      <p:ext uri="{BB962C8B-B14F-4D97-AF65-F5344CB8AC3E}">
        <p14:creationId xmlns:p14="http://schemas.microsoft.com/office/powerpoint/2010/main" val="4230070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D80E793-25C9-89E9-7E6E-281A02559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68447"/>
            <a:ext cx="10058400" cy="790015"/>
          </a:xfrm>
        </p:spPr>
        <p:txBody>
          <a:bodyPr>
            <a:noAutofit/>
          </a:bodyPr>
          <a:lstStyle/>
          <a:p>
            <a:br>
              <a:rPr lang="en-US" sz="6600" b="1" dirty="0"/>
            </a:br>
            <a:br>
              <a:rPr lang="en-US" sz="6600" b="1" dirty="0"/>
            </a:br>
            <a:br>
              <a:rPr lang="en-US" sz="5400" dirty="0"/>
            </a:br>
            <a:r>
              <a:rPr lang="en-US" sz="3600" dirty="0"/>
              <a:t>Problems and Difficulties :</a:t>
            </a:r>
            <a:endParaRPr lang="en-SA" sz="5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AD03F3-15B8-9AD9-A008-297327D98FF4}"/>
              </a:ext>
            </a:extLst>
          </p:cNvPr>
          <p:cNvSpPr txBox="1"/>
          <p:nvPr/>
        </p:nvSpPr>
        <p:spPr>
          <a:xfrm>
            <a:off x="1949380" y="1919235"/>
            <a:ext cx="882433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 choosing the idea:</a:t>
            </a:r>
          </a:p>
          <a:p>
            <a:r>
              <a:rPr lang="en-US" dirty="0"/>
              <a:t>Finding idea that help people and make their life easier .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 lack of recourse:</a:t>
            </a:r>
          </a:p>
          <a:p>
            <a:r>
              <a:rPr lang="en-US" dirty="0"/>
              <a:t>finding similar work is also limited and causes some difficulties to implement in real</a:t>
            </a:r>
          </a:p>
          <a:p>
            <a:r>
              <a:rPr lang="en-US" dirty="0"/>
              <a:t>life. also, how to apply it as a technical solution to.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 lack of participation in survey:</a:t>
            </a:r>
          </a:p>
          <a:p>
            <a:r>
              <a:rPr lang="en-US" dirty="0"/>
              <a:t>number of participation in survey was only 29, small number but</a:t>
            </a:r>
          </a:p>
          <a:p>
            <a:r>
              <a:rPr lang="en-US" dirty="0"/>
              <a:t>all of them either Farmer or business owner.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interface design:</a:t>
            </a:r>
          </a:p>
          <a:p>
            <a:r>
              <a:rPr lang="en-US" dirty="0"/>
              <a:t>in the beginning of the implementation phase, we depend only on CSS and that cause poor</a:t>
            </a:r>
          </a:p>
          <a:p>
            <a:r>
              <a:rPr lang="en-US" dirty="0"/>
              <a:t>design interface in some pages</a:t>
            </a:r>
          </a:p>
        </p:txBody>
      </p:sp>
    </p:spTree>
    <p:extLst>
      <p:ext uri="{BB962C8B-B14F-4D97-AF65-F5344CB8AC3E}">
        <p14:creationId xmlns:p14="http://schemas.microsoft.com/office/powerpoint/2010/main" val="38545736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D80E793-25C9-89E9-7E6E-281A02559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71859"/>
          </a:xfrm>
        </p:spPr>
        <p:txBody>
          <a:bodyPr>
            <a:noAutofit/>
          </a:bodyPr>
          <a:lstStyle/>
          <a:p>
            <a:br>
              <a:rPr lang="en-US" sz="8000" b="1" dirty="0"/>
            </a:br>
            <a:br>
              <a:rPr lang="en-US" sz="8000" b="1" dirty="0"/>
            </a:br>
            <a:br>
              <a:rPr lang="en-US" sz="6600" dirty="0"/>
            </a:br>
            <a:r>
              <a:rPr lang="en-US" sz="4400" dirty="0"/>
              <a:t>Findings :</a:t>
            </a:r>
            <a:endParaRPr lang="en-SA" sz="6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AD03F3-15B8-9AD9-A008-297327D98FF4}"/>
              </a:ext>
            </a:extLst>
          </p:cNvPr>
          <p:cNvSpPr txBox="1"/>
          <p:nvPr/>
        </p:nvSpPr>
        <p:spPr>
          <a:xfrm>
            <a:off x="1949381" y="1919235"/>
            <a:ext cx="6270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 there is not a single </a:t>
            </a:r>
            <a:r>
              <a:rPr lang="en-US" dirty="0" err="1"/>
              <a:t>platformin</a:t>
            </a:r>
            <a:r>
              <a:rPr lang="en-US" dirty="0"/>
              <a:t> the </a:t>
            </a:r>
            <a:r>
              <a:rPr lang="en-US" dirty="0" err="1"/>
              <a:t>localmarket</a:t>
            </a:r>
            <a:r>
              <a:rPr lang="en-US" dirty="0"/>
              <a:t> in this field, people still use an old way.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dirty="0"/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developing something new for the people is not easy</a:t>
            </a:r>
          </a:p>
          <a:p>
            <a:r>
              <a:rPr lang="en-US" dirty="0"/>
              <a:t> we must consider amount of effort and work to make it right.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 uses of frameworks enhance the quality of the project also reduce the time in implementation</a:t>
            </a:r>
          </a:p>
          <a:p>
            <a:r>
              <a:rPr lang="en-US" dirty="0"/>
              <a:t>phase</a:t>
            </a:r>
          </a:p>
        </p:txBody>
      </p:sp>
    </p:spTree>
    <p:extLst>
      <p:ext uri="{BB962C8B-B14F-4D97-AF65-F5344CB8AC3E}">
        <p14:creationId xmlns:p14="http://schemas.microsoft.com/office/powerpoint/2010/main" val="14576310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5EC4266-FB1B-D548-A87E-B96CA6604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 fontScale="77500" lnSpcReduction="20000"/>
          </a:bodyPr>
          <a:lstStyle/>
          <a:p>
            <a:pPr marL="355600" marR="6985" indent="-342900" algn="just">
              <a:lnSpc>
                <a:spcPct val="164200"/>
              </a:lnSpc>
              <a:spcBef>
                <a:spcPts val="1120"/>
              </a:spcBef>
              <a:buFont typeface="Wingdings" pitchFamily="2" charset="2"/>
              <a:buChar char="v"/>
            </a:pP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 , The field of agriculture is an important and effective field in our life ، It can contribute to solving many problems if it is activated more and better, and among these problems are unemployment and reducing foreign agriculture imports</a:t>
            </a:r>
          </a:p>
          <a:p>
            <a:pPr marL="355600" marR="6985" indent="-342900" algn="just">
              <a:lnSpc>
                <a:spcPct val="164200"/>
              </a:lnSpc>
              <a:spcBef>
                <a:spcPts val="1120"/>
              </a:spcBef>
              <a:buFont typeface="Wingdings" pitchFamily="2" charset="2"/>
              <a:buChar char="v"/>
            </a:pPr>
            <a:endParaRPr lang="en-US" sz="2300" spc="7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marR="6985" indent="-342900" algn="just">
              <a:lnSpc>
                <a:spcPct val="164200"/>
              </a:lnSpc>
              <a:spcBef>
                <a:spcPts val="1120"/>
              </a:spcBef>
              <a:buFont typeface="Wingdings" pitchFamily="2" charset="2"/>
              <a:buChar char="v"/>
            </a:pPr>
            <a:r>
              <a:rPr lang="en-US" sz="23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was created to help and facilitate for everyone, such as the individuals' farmers and the big supermarket companies </a:t>
            </a:r>
          </a:p>
          <a:p>
            <a:pPr marL="12700" marR="6985" indent="5080" algn="just">
              <a:lnSpc>
                <a:spcPct val="164200"/>
              </a:lnSpc>
              <a:spcBef>
                <a:spcPts val="1120"/>
              </a:spcBef>
            </a:pPr>
            <a:endParaRPr lang="en-US" sz="2300" spc="7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marR="6985" indent="-342900" algn="just">
              <a:lnSpc>
                <a:spcPct val="164200"/>
              </a:lnSpc>
              <a:spcBef>
                <a:spcPts val="1120"/>
              </a:spcBef>
              <a:buFont typeface="Wingdings" pitchFamily="2" charset="2"/>
              <a:buChar char="v"/>
            </a:pPr>
            <a:r>
              <a:rPr lang="en-US" sz="23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completely believe our project will greatly help developing the agriculture field</a:t>
            </a:r>
            <a:endParaRPr lang="en-GB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5259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CF8DC865-21F7-1949-BFC5-9EA6C654E149}"/>
              </a:ext>
            </a:extLst>
          </p:cNvPr>
          <p:cNvSpPr txBox="1">
            <a:spLocks/>
          </p:cNvSpPr>
          <p:nvPr/>
        </p:nvSpPr>
        <p:spPr>
          <a:xfrm>
            <a:off x="1249680" y="19981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v"/>
            </a:pPr>
            <a:r>
              <a:rPr lang="en-US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/>
              <a:t>we might involve new generation of innovation in the project like we can use our self-driving</a:t>
            </a:r>
          </a:p>
          <a:p>
            <a:pPr marL="0" indent="0">
              <a:buNone/>
            </a:pPr>
            <a:r>
              <a:rPr lang="en-US" dirty="0"/>
              <a:t>system to deliver the crops</a:t>
            </a:r>
          </a:p>
          <a:p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integrate the Artificial intelligent through the system to make the farmer take a picture for the crop and the AI will recognize the type of crop. </a:t>
            </a:r>
          </a:p>
          <a:p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also match the buyers and sellers based on their interest to make log </a:t>
            </a:r>
            <a:r>
              <a:rPr lang="en-US" dirty="0" err="1"/>
              <a:t>termrelationship</a:t>
            </a:r>
            <a:r>
              <a:rPr lang="en-US" dirty="0"/>
              <a:t> in business between them.</a:t>
            </a:r>
          </a:p>
          <a:p>
            <a:pPr>
              <a:buFont typeface="Wingdings" pitchFamily="2" charset="2"/>
              <a:buChar char="v"/>
            </a:pP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0100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AC3154B-02F6-6F4D-82F5-974006A06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940" y="334178"/>
            <a:ext cx="10275014" cy="1280890"/>
          </a:xfrm>
        </p:spPr>
        <p:txBody>
          <a:bodyPr/>
          <a:lstStyle/>
          <a:p>
            <a:r>
              <a:rPr lang="en-SA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4DF7958-D12A-5F41-A9F9-CCDEE4F5F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226" y="1843668"/>
            <a:ext cx="10279295" cy="410029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itchFamily="2" charset="2"/>
              <a:buChar char="v"/>
            </a:pPr>
            <a:r>
              <a:rPr lang="en-US" b="1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lang="en-US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 &amp; Objectives</a:t>
            </a:r>
          </a:p>
          <a:p>
            <a:pPr>
              <a:buFont typeface="Wingdings" pitchFamily="2" charset="2"/>
              <a:buChar char="v"/>
            </a:pPr>
            <a:endParaRPr lang="en-US" b="1" spc="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b="1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</a:t>
            </a:r>
            <a:r>
              <a:rPr lang="en-US" b="1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Work &amp; Analysis</a:t>
            </a:r>
          </a:p>
          <a:p>
            <a:pPr>
              <a:buFont typeface="Wingdings" pitchFamily="2" charset="2"/>
              <a:buChar char="v"/>
            </a:pPr>
            <a:endParaRPr lang="en-US" b="1" spc="-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b="1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b="1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 &amp; </a:t>
            </a:r>
            <a:r>
              <a:rPr lang="en-US" b="1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r>
              <a:rPr lang="en-US" b="1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</a:p>
          <a:p>
            <a:pPr>
              <a:buFont typeface="Wingdings" pitchFamily="2" charset="2"/>
              <a:buChar char="v"/>
            </a:pPr>
            <a:endParaRPr lang="en-US" b="1" spc="3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Structure &amp; System </a:t>
            </a:r>
            <a:r>
              <a:rPr lang="en-US" b="1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</a:p>
          <a:p>
            <a:pPr>
              <a:buFont typeface="Wingdings" pitchFamily="2" charset="2"/>
              <a:buChar char="v"/>
            </a:pPr>
            <a:endParaRPr lang="en-US" b="1" spc="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b="1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b="1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utu</a:t>
            </a:r>
            <a:r>
              <a:rPr lang="en-US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</a:t>
            </a:r>
            <a:r>
              <a:rPr lang="en-US" b="1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458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50" dirty="0">
                <a:latin typeface="Times New Roman"/>
                <a:cs typeface="Times New Roman"/>
              </a:rPr>
              <a:t> Agricrop</a:t>
            </a:r>
            <a:r>
              <a:rPr lang="en-US" sz="2400" spc="-10" dirty="0">
                <a:latin typeface="Times New Roman"/>
                <a:cs typeface="Times New Roman"/>
              </a:rPr>
              <a:t> </a:t>
            </a:r>
            <a:r>
              <a:rPr lang="en-US" sz="2400" spc="40" dirty="0">
                <a:latin typeface="Times New Roman"/>
                <a:cs typeface="Times New Roman"/>
              </a:rPr>
              <a:t>is</a:t>
            </a:r>
            <a:r>
              <a:rPr lang="en-US" sz="2400" spc="-15" dirty="0">
                <a:latin typeface="Times New Roman"/>
                <a:cs typeface="Times New Roman"/>
              </a:rPr>
              <a:t> </a:t>
            </a:r>
            <a:r>
              <a:rPr lang="en-US" sz="2400" spc="95" dirty="0">
                <a:latin typeface="Times New Roman"/>
                <a:cs typeface="Times New Roman"/>
              </a:rPr>
              <a:t>a</a:t>
            </a:r>
            <a:r>
              <a:rPr lang="en-US" sz="2400" spc="-15" dirty="0">
                <a:latin typeface="Times New Roman"/>
                <a:cs typeface="Times New Roman"/>
              </a:rPr>
              <a:t> </a:t>
            </a:r>
            <a:r>
              <a:rPr lang="en-US" sz="2400" spc="75" dirty="0">
                <a:latin typeface="Times New Roman"/>
                <a:cs typeface="Times New Roman"/>
              </a:rPr>
              <a:t>solution</a:t>
            </a:r>
            <a:r>
              <a:rPr lang="en-US" sz="2400" spc="-15" dirty="0">
                <a:latin typeface="Times New Roman"/>
                <a:cs typeface="Times New Roman"/>
              </a:rPr>
              <a:t> </a:t>
            </a:r>
            <a:r>
              <a:rPr lang="en-US" sz="2400" spc="80" dirty="0">
                <a:latin typeface="Times New Roman"/>
                <a:cs typeface="Times New Roman"/>
              </a:rPr>
              <a:t>in</a:t>
            </a:r>
            <a:r>
              <a:rPr lang="en-US" sz="2400" spc="-15" dirty="0">
                <a:latin typeface="Times New Roman"/>
                <a:cs typeface="Times New Roman"/>
              </a:rPr>
              <a:t> </a:t>
            </a:r>
            <a:r>
              <a:rPr lang="en-US" sz="2400" spc="95" dirty="0">
                <a:latin typeface="Times New Roman"/>
                <a:cs typeface="Times New Roman"/>
              </a:rPr>
              <a:t>the</a:t>
            </a:r>
            <a:r>
              <a:rPr lang="en-US" sz="2400" spc="-10" dirty="0">
                <a:latin typeface="Times New Roman"/>
                <a:cs typeface="Times New Roman"/>
              </a:rPr>
              <a:t> </a:t>
            </a:r>
            <a:r>
              <a:rPr lang="en-US" sz="2400" spc="65" dirty="0">
                <a:latin typeface="Times New Roman"/>
                <a:cs typeface="Times New Roman"/>
              </a:rPr>
              <a:t>agriculture</a:t>
            </a:r>
            <a:r>
              <a:rPr lang="en-US" sz="2400" spc="-15" dirty="0">
                <a:latin typeface="Times New Roman"/>
                <a:cs typeface="Times New Roman"/>
              </a:rPr>
              <a:t> </a:t>
            </a:r>
            <a:r>
              <a:rPr lang="en-US" sz="2400" spc="35" dirty="0">
                <a:latin typeface="Times New Roman"/>
                <a:cs typeface="Times New Roman"/>
              </a:rPr>
              <a:t>Area</a:t>
            </a:r>
            <a:r>
              <a:rPr lang="en-US" sz="2400" spc="-15" dirty="0">
                <a:latin typeface="Times New Roman"/>
                <a:cs typeface="Times New Roman"/>
              </a:rPr>
              <a:t> </a:t>
            </a:r>
            <a:r>
              <a:rPr lang="en-US" sz="2400" spc="95" dirty="0">
                <a:latin typeface="Times New Roman"/>
                <a:cs typeface="Times New Roman"/>
              </a:rPr>
              <a:t>that</a:t>
            </a:r>
            <a:r>
              <a:rPr lang="en-US" sz="2400" spc="-15" dirty="0">
                <a:latin typeface="Times New Roman"/>
                <a:cs typeface="Times New Roman"/>
              </a:rPr>
              <a:t> </a:t>
            </a:r>
            <a:r>
              <a:rPr lang="en-US" sz="2400" spc="70" dirty="0">
                <a:latin typeface="Times New Roman"/>
                <a:cs typeface="Times New Roman"/>
              </a:rPr>
              <a:t>targets</a:t>
            </a:r>
            <a:r>
              <a:rPr lang="en-US" sz="2400" spc="-15" dirty="0">
                <a:latin typeface="Times New Roman"/>
                <a:cs typeface="Times New Roman"/>
              </a:rPr>
              <a:t> </a:t>
            </a:r>
            <a:r>
              <a:rPr lang="en-US" sz="2400" spc="80" dirty="0">
                <a:latin typeface="Times New Roman"/>
                <a:cs typeface="Times New Roman"/>
              </a:rPr>
              <a:t>business-to-business </a:t>
            </a:r>
            <a:r>
              <a:rPr lang="en-US" sz="2400" spc="-260" dirty="0">
                <a:latin typeface="Times New Roman"/>
                <a:cs typeface="Times New Roman"/>
              </a:rPr>
              <a:t> </a:t>
            </a:r>
            <a:r>
              <a:rPr lang="en-US" sz="2400" spc="75" dirty="0">
                <a:latin typeface="Times New Roman"/>
                <a:cs typeface="Times New Roman"/>
              </a:rPr>
              <a:t>sector</a:t>
            </a:r>
            <a:r>
              <a:rPr lang="en-US" sz="2400" spc="-30" dirty="0">
                <a:latin typeface="Times New Roman"/>
                <a:cs typeface="Times New Roman"/>
              </a:rPr>
              <a:t> </a:t>
            </a:r>
            <a:r>
              <a:rPr lang="en-US" sz="2400" spc="80" dirty="0">
                <a:latin typeface="Times New Roman"/>
                <a:cs typeface="Times New Roman"/>
              </a:rPr>
              <a:t>to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50" dirty="0">
                <a:latin typeface="Times New Roman"/>
                <a:cs typeface="Times New Roman"/>
              </a:rPr>
              <a:t>solve</a:t>
            </a:r>
            <a:r>
              <a:rPr lang="en-US" sz="2400" spc="-30" dirty="0">
                <a:latin typeface="Times New Roman"/>
                <a:cs typeface="Times New Roman"/>
              </a:rPr>
              <a:t> </a:t>
            </a:r>
            <a:r>
              <a:rPr lang="en-US" sz="2400" spc="95" dirty="0">
                <a:latin typeface="Times New Roman"/>
                <a:cs typeface="Times New Roman"/>
              </a:rPr>
              <a:t>a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95" dirty="0">
                <a:latin typeface="Times New Roman"/>
                <a:cs typeface="Times New Roman"/>
              </a:rPr>
              <a:t>problem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90" dirty="0">
                <a:latin typeface="Times New Roman"/>
                <a:cs typeface="Times New Roman"/>
              </a:rPr>
              <a:t>that</a:t>
            </a:r>
            <a:r>
              <a:rPr lang="en-US" sz="2400" spc="-30" dirty="0">
                <a:latin typeface="Times New Roman"/>
                <a:cs typeface="Times New Roman"/>
              </a:rPr>
              <a:t> </a:t>
            </a:r>
            <a:r>
              <a:rPr lang="en-US" sz="2400" spc="95" dirty="0">
                <a:latin typeface="Times New Roman"/>
                <a:cs typeface="Times New Roman"/>
              </a:rPr>
              <a:t>has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105" dirty="0">
                <a:latin typeface="Times New Roman"/>
                <a:cs typeface="Times New Roman"/>
              </a:rPr>
              <a:t>been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85" dirty="0">
                <a:latin typeface="Times New Roman"/>
                <a:cs typeface="Times New Roman"/>
              </a:rPr>
              <a:t>touching</a:t>
            </a:r>
            <a:r>
              <a:rPr lang="en-US" sz="2400" spc="-30" dirty="0">
                <a:latin typeface="Times New Roman"/>
                <a:cs typeface="Times New Roman"/>
              </a:rPr>
              <a:t> </a:t>
            </a:r>
            <a:r>
              <a:rPr lang="en-US" sz="2400" spc="45" dirty="0">
                <a:latin typeface="Times New Roman"/>
                <a:cs typeface="Times New Roman"/>
              </a:rPr>
              <a:t>it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80" dirty="0">
                <a:latin typeface="Times New Roman"/>
                <a:cs typeface="Times New Roman"/>
              </a:rPr>
              <a:t>in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30" dirty="0">
                <a:latin typeface="Times New Roman"/>
                <a:cs typeface="Times New Roman"/>
              </a:rPr>
              <a:t>reality.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95" dirty="0">
                <a:latin typeface="Times New Roman"/>
                <a:cs typeface="Times New Roman"/>
              </a:rPr>
              <a:t> the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75" dirty="0">
                <a:latin typeface="Times New Roman"/>
                <a:cs typeface="Times New Roman"/>
              </a:rPr>
              <a:t>solution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35" dirty="0">
                <a:latin typeface="Times New Roman"/>
                <a:cs typeface="Times New Roman"/>
              </a:rPr>
              <a:t>is</a:t>
            </a:r>
            <a:r>
              <a:rPr lang="en-US" sz="2400" spc="-30" dirty="0">
                <a:latin typeface="Times New Roman"/>
                <a:cs typeface="Times New Roman"/>
              </a:rPr>
              <a:t> </a:t>
            </a:r>
            <a:r>
              <a:rPr lang="en-US" sz="2400" spc="95" dirty="0">
                <a:latin typeface="Times New Roman"/>
                <a:cs typeface="Times New Roman"/>
              </a:rPr>
              <a:t>a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90" dirty="0">
                <a:latin typeface="Times New Roman"/>
                <a:cs typeface="Times New Roman"/>
              </a:rPr>
              <a:t>mediator </a:t>
            </a:r>
            <a:r>
              <a:rPr lang="en-US" sz="2400" spc="-265" dirty="0">
                <a:latin typeface="Times New Roman"/>
                <a:cs typeface="Times New Roman"/>
              </a:rPr>
              <a:t> </a:t>
            </a:r>
            <a:r>
              <a:rPr lang="en-US" sz="2400" spc="65" dirty="0">
                <a:latin typeface="Times New Roman"/>
                <a:cs typeface="Times New Roman"/>
              </a:rPr>
              <a:t>platform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80" dirty="0">
                <a:latin typeface="Times New Roman"/>
                <a:cs typeface="Times New Roman"/>
              </a:rPr>
              <a:t>between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65" dirty="0">
                <a:latin typeface="Times New Roman"/>
                <a:cs typeface="Times New Roman"/>
              </a:rPr>
              <a:t>farmers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105" dirty="0">
                <a:latin typeface="Times New Roman"/>
                <a:cs typeface="Times New Roman"/>
              </a:rPr>
              <a:t>and</a:t>
            </a:r>
            <a:r>
              <a:rPr lang="en-US" sz="2400" spc="-20" dirty="0">
                <a:latin typeface="Times New Roman"/>
                <a:cs typeface="Times New Roman"/>
              </a:rPr>
              <a:t> </a:t>
            </a:r>
            <a:r>
              <a:rPr lang="en-US" sz="2400" spc="55" dirty="0">
                <a:latin typeface="Times New Roman"/>
                <a:cs typeface="Times New Roman"/>
              </a:rPr>
              <a:t>agricultural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70" dirty="0">
                <a:latin typeface="Times New Roman"/>
                <a:cs typeface="Times New Roman"/>
              </a:rPr>
              <a:t>businesses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45" dirty="0">
                <a:latin typeface="Times New Roman"/>
                <a:cs typeface="Times New Roman"/>
              </a:rPr>
              <a:t>sector,</a:t>
            </a:r>
            <a:r>
              <a:rPr lang="en-US" sz="2400" spc="-20" dirty="0">
                <a:latin typeface="Times New Roman"/>
                <a:cs typeface="Times New Roman"/>
              </a:rPr>
              <a:t> </a:t>
            </a:r>
            <a:r>
              <a:rPr lang="en-US" sz="2400" spc="75" dirty="0">
                <a:latin typeface="Times New Roman"/>
                <a:cs typeface="Times New Roman"/>
              </a:rPr>
              <a:t>whether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65" dirty="0">
                <a:latin typeface="Times New Roman"/>
                <a:cs typeface="Times New Roman"/>
              </a:rPr>
              <a:t>are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70" dirty="0">
                <a:latin typeface="Times New Roman"/>
                <a:cs typeface="Times New Roman"/>
              </a:rPr>
              <a:t>in</a:t>
            </a:r>
            <a:r>
              <a:rPr lang="en-US" sz="2400" spc="-20" dirty="0">
                <a:latin typeface="Times New Roman"/>
                <a:cs typeface="Times New Roman"/>
              </a:rPr>
              <a:t> </a:t>
            </a:r>
            <a:r>
              <a:rPr lang="en-US" sz="2400" spc="50" dirty="0">
                <a:latin typeface="Times New Roman"/>
                <a:cs typeface="Times New Roman"/>
              </a:rPr>
              <a:t>industry,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40" dirty="0">
                <a:latin typeface="Times New Roman"/>
                <a:cs typeface="Times New Roman"/>
              </a:rPr>
              <a:t>retail, </a:t>
            </a:r>
            <a:r>
              <a:rPr lang="en-US" sz="2400" spc="-265" dirty="0">
                <a:latin typeface="Times New Roman"/>
                <a:cs typeface="Times New Roman"/>
              </a:rPr>
              <a:t> </a:t>
            </a:r>
            <a:r>
              <a:rPr lang="en-US" sz="2400" spc="60" dirty="0">
                <a:latin typeface="Times New Roman"/>
                <a:cs typeface="Times New Roman"/>
              </a:rPr>
              <a:t>or</a:t>
            </a:r>
            <a:r>
              <a:rPr lang="en-US" sz="2400" spc="-30" dirty="0">
                <a:latin typeface="Times New Roman"/>
                <a:cs typeface="Times New Roman"/>
              </a:rPr>
              <a:t> </a:t>
            </a:r>
            <a:r>
              <a:rPr lang="en-US" sz="2400" spc="65" dirty="0">
                <a:latin typeface="Times New Roman"/>
                <a:cs typeface="Times New Roman"/>
              </a:rPr>
              <a:t>restaurant</a:t>
            </a:r>
            <a:r>
              <a:rPr lang="en-US" sz="2400" spc="-25" dirty="0">
                <a:latin typeface="Times New Roman"/>
                <a:cs typeface="Times New Roman"/>
              </a:rPr>
              <a:t> </a:t>
            </a:r>
            <a:r>
              <a:rPr lang="en-US" sz="2400" spc="55" dirty="0">
                <a:latin typeface="Times New Roman"/>
                <a:cs typeface="Times New Roman"/>
              </a:rPr>
              <a:t>businesses.</a:t>
            </a:r>
            <a:r>
              <a:rPr lang="en-US" sz="2400" spc="35" dirty="0">
                <a:latin typeface="Times New Roman"/>
                <a:cs typeface="Times New Roman"/>
              </a:rPr>
              <a:t> 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970217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38344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SA" sz="2400" b="0" i="0" u="none" strike="noStrike" baseline="0" dirty="0">
                <a:latin typeface="Utopia-Regular"/>
                <a:cs typeface="+mj-cs"/>
              </a:rPr>
              <a:t> </a:t>
            </a:r>
            <a:r>
              <a:rPr lang="en-US" sz="2400" b="0" i="0" u="none" strike="noStrike" baseline="0" dirty="0">
                <a:latin typeface="Utopia-Regular"/>
                <a:cs typeface="+mj-cs"/>
              </a:rPr>
              <a:t>lack of options to buy agricultural crops</a:t>
            </a:r>
            <a:endParaRPr lang="en-US" sz="2400" spc="50" dirty="0">
              <a:latin typeface="Times New Roman"/>
              <a:cs typeface="+mj-cs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SA" sz="2400" spc="30" dirty="0">
                <a:latin typeface="Times New Roman"/>
                <a:cs typeface="+mj-cs"/>
              </a:rPr>
              <a:t> </a:t>
            </a:r>
            <a:r>
              <a:rPr lang="en-US" sz="2400" spc="30" dirty="0">
                <a:latin typeface="Times New Roman"/>
                <a:cs typeface="+mj-cs"/>
              </a:rPr>
              <a:t>difficulty</a:t>
            </a:r>
            <a:r>
              <a:rPr lang="en-US" sz="2400" spc="-30" dirty="0">
                <a:latin typeface="Times New Roman"/>
                <a:cs typeface="+mj-cs"/>
              </a:rPr>
              <a:t> </a:t>
            </a:r>
            <a:r>
              <a:rPr lang="en-US" sz="2400" spc="30" dirty="0">
                <a:latin typeface="Times New Roman"/>
                <a:cs typeface="+mj-cs"/>
              </a:rPr>
              <a:t>to</a:t>
            </a:r>
            <a:r>
              <a:rPr lang="en-US" sz="2400" spc="-25" dirty="0">
                <a:latin typeface="Times New Roman"/>
                <a:cs typeface="+mj-cs"/>
              </a:rPr>
              <a:t> </a:t>
            </a:r>
            <a:r>
              <a:rPr lang="en-US" sz="2400" spc="60" dirty="0">
                <a:latin typeface="Times New Roman"/>
                <a:cs typeface="+mj-cs"/>
              </a:rPr>
              <a:t>reach </a:t>
            </a:r>
            <a:r>
              <a:rPr lang="en-US" sz="2400" spc="80" dirty="0">
                <a:latin typeface="Times New Roman"/>
                <a:cs typeface="+mj-cs"/>
              </a:rPr>
              <a:t>to specific crop</a:t>
            </a:r>
            <a:endParaRPr lang="en-US" sz="2400" spc="-25" dirty="0">
              <a:latin typeface="Times New Roman"/>
              <a:cs typeface="+mj-cs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SA" sz="2400" dirty="0">
                <a:latin typeface="Times New Roman"/>
                <a:cs typeface="+mj-cs"/>
              </a:rPr>
              <a:t> </a:t>
            </a:r>
            <a:r>
              <a:rPr lang="en-US" sz="2400" dirty="0">
                <a:latin typeface="Times New Roman"/>
                <a:cs typeface="+mj-cs"/>
              </a:rPr>
              <a:t>limitation to sell in specific places for local farmers</a:t>
            </a:r>
            <a:endParaRPr lang="en-GB" sz="2400" dirty="0">
              <a:cs typeface="+mj-cs"/>
            </a:endParaRPr>
          </a:p>
          <a:p>
            <a:endParaRPr lang="en-GB" dirty="0">
              <a:cs typeface="+mj-cs"/>
            </a:endParaRPr>
          </a:p>
          <a:p>
            <a:pPr marL="0" indent="0">
              <a:buNone/>
            </a:pPr>
            <a:endParaRPr lang="en-US" dirty="0">
              <a:latin typeface="Cambria"/>
              <a:cs typeface="+mj-cs"/>
            </a:endParaRPr>
          </a:p>
          <a:p>
            <a:endParaRPr lang="en-GB" dirty="0">
              <a:cs typeface="+mj-cs"/>
            </a:endParaRPr>
          </a:p>
          <a:p>
            <a:endParaRPr lang="en-GB" dirty="0"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70782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28544"/>
            <a:ext cx="10058400" cy="280091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SA" sz="2800" spc="55" dirty="0">
                <a:latin typeface="Times New Roman"/>
                <a:cs typeface="Times New Roman"/>
              </a:rPr>
              <a:t> </a:t>
            </a:r>
            <a:r>
              <a:rPr lang="en-US" sz="2800" spc="55" dirty="0">
                <a:latin typeface="Times New Roman"/>
                <a:cs typeface="Times New Roman"/>
              </a:rPr>
              <a:t>Create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60" dirty="0">
                <a:latin typeface="Times New Roman"/>
                <a:cs typeface="Times New Roman"/>
              </a:rPr>
              <a:t>technology</a:t>
            </a:r>
            <a:r>
              <a:rPr lang="en-US" sz="2800" spc="-20" dirty="0">
                <a:latin typeface="Times New Roman"/>
                <a:cs typeface="Times New Roman"/>
              </a:rPr>
              <a:t> </a:t>
            </a:r>
            <a:r>
              <a:rPr lang="en-US" sz="2800" spc="55" dirty="0">
                <a:latin typeface="Times New Roman"/>
                <a:cs typeface="Times New Roman"/>
              </a:rPr>
              <a:t>Solution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75" dirty="0">
                <a:latin typeface="Times New Roman"/>
                <a:cs typeface="Times New Roman"/>
              </a:rPr>
              <a:t>to</a:t>
            </a:r>
            <a:r>
              <a:rPr lang="en-US" sz="2800" spc="-20" dirty="0">
                <a:latin typeface="Times New Roman"/>
                <a:cs typeface="Times New Roman"/>
              </a:rPr>
              <a:t> </a:t>
            </a:r>
            <a:r>
              <a:rPr lang="en-US" sz="2800" spc="-5" dirty="0">
                <a:latin typeface="Times New Roman"/>
                <a:cs typeface="Times New Roman"/>
              </a:rPr>
              <a:t>fill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60" dirty="0">
                <a:latin typeface="Times New Roman"/>
                <a:cs typeface="Times New Roman"/>
              </a:rPr>
              <a:t>this</a:t>
            </a:r>
            <a:r>
              <a:rPr lang="en-US" sz="2800" spc="-20" dirty="0">
                <a:latin typeface="Times New Roman"/>
                <a:cs typeface="Times New Roman"/>
              </a:rPr>
              <a:t> </a:t>
            </a:r>
            <a:r>
              <a:rPr lang="en-US" sz="2800" spc="75" dirty="0">
                <a:latin typeface="Times New Roman"/>
                <a:cs typeface="Times New Roman"/>
              </a:rPr>
              <a:t>gap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70" dirty="0">
                <a:latin typeface="Times New Roman"/>
                <a:cs typeface="Times New Roman"/>
              </a:rPr>
              <a:t>in</a:t>
            </a:r>
            <a:r>
              <a:rPr lang="en-US" sz="2800" spc="-20" dirty="0">
                <a:latin typeface="Times New Roman"/>
                <a:cs typeface="Times New Roman"/>
              </a:rPr>
              <a:t> </a:t>
            </a:r>
            <a:r>
              <a:rPr lang="en-US" sz="2800" spc="50" dirty="0">
                <a:latin typeface="Times New Roman"/>
                <a:cs typeface="Times New Roman"/>
              </a:rPr>
              <a:t>industry.</a:t>
            </a:r>
            <a:endParaRPr lang="ar-SA" sz="2800" dirty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SA" sz="2600" spc="55" dirty="0">
                <a:latin typeface="Times New Roman"/>
                <a:cs typeface="Times New Roman"/>
              </a:rPr>
              <a:t> </a:t>
            </a:r>
            <a:r>
              <a:rPr lang="en-US" sz="2600" spc="55" dirty="0">
                <a:latin typeface="Times New Roman"/>
                <a:cs typeface="Times New Roman"/>
              </a:rPr>
              <a:t>Make</a:t>
            </a:r>
            <a:r>
              <a:rPr lang="en-US" sz="2600" spc="-25" dirty="0">
                <a:latin typeface="Times New Roman"/>
                <a:cs typeface="Times New Roman"/>
              </a:rPr>
              <a:t> </a:t>
            </a:r>
            <a:r>
              <a:rPr lang="en-US" sz="2600" spc="50" dirty="0">
                <a:latin typeface="Times New Roman"/>
                <a:cs typeface="Times New Roman"/>
              </a:rPr>
              <a:t>different</a:t>
            </a:r>
            <a:r>
              <a:rPr lang="en-US" sz="2600" spc="-30" dirty="0">
                <a:latin typeface="Times New Roman"/>
                <a:cs typeface="Times New Roman"/>
              </a:rPr>
              <a:t> </a:t>
            </a:r>
            <a:r>
              <a:rPr lang="en-US" sz="2600" spc="75" dirty="0">
                <a:latin typeface="Times New Roman"/>
                <a:cs typeface="Times New Roman"/>
              </a:rPr>
              <a:t>options</a:t>
            </a:r>
            <a:r>
              <a:rPr lang="en-US" sz="2600" spc="-25" dirty="0">
                <a:latin typeface="Times New Roman"/>
                <a:cs typeface="Times New Roman"/>
              </a:rPr>
              <a:t> </a:t>
            </a:r>
            <a:r>
              <a:rPr lang="en-US" sz="2600" spc="40" dirty="0">
                <a:latin typeface="Times New Roman"/>
                <a:cs typeface="Times New Roman"/>
              </a:rPr>
              <a:t>for</a:t>
            </a:r>
            <a:r>
              <a:rPr lang="en-US" sz="2600" spc="-25" dirty="0">
                <a:latin typeface="Times New Roman"/>
                <a:cs typeface="Times New Roman"/>
              </a:rPr>
              <a:t> </a:t>
            </a:r>
            <a:r>
              <a:rPr lang="en-US" sz="2600" spc="65" dirty="0">
                <a:latin typeface="Times New Roman"/>
                <a:cs typeface="Times New Roman"/>
              </a:rPr>
              <a:t>industrial</a:t>
            </a:r>
            <a:r>
              <a:rPr lang="en-US" sz="2600" spc="-25" dirty="0">
                <a:latin typeface="Times New Roman"/>
                <a:cs typeface="Times New Roman"/>
              </a:rPr>
              <a:t> </a:t>
            </a:r>
            <a:r>
              <a:rPr lang="en-US" sz="2600" spc="65" dirty="0">
                <a:latin typeface="Times New Roman"/>
                <a:cs typeface="Times New Roman"/>
              </a:rPr>
              <a:t>buyers</a:t>
            </a:r>
            <a:r>
              <a:rPr lang="en-US" sz="2600" spc="-25" dirty="0">
                <a:latin typeface="Times New Roman"/>
                <a:cs typeface="Times New Roman"/>
              </a:rPr>
              <a:t> </a:t>
            </a:r>
            <a:r>
              <a:rPr lang="en-US" sz="2600" spc="105" dirty="0">
                <a:latin typeface="Times New Roman"/>
                <a:cs typeface="Times New Roman"/>
              </a:rPr>
              <a:t>and</a:t>
            </a:r>
            <a:r>
              <a:rPr lang="en-US" sz="2600" spc="-25" dirty="0">
                <a:latin typeface="Times New Roman"/>
                <a:cs typeface="Times New Roman"/>
              </a:rPr>
              <a:t> </a:t>
            </a:r>
            <a:r>
              <a:rPr lang="en-US" sz="2600" spc="35" dirty="0">
                <a:latin typeface="Times New Roman"/>
                <a:cs typeface="Times New Roman"/>
              </a:rPr>
              <a:t>sellers.</a:t>
            </a:r>
            <a:endParaRPr lang="ar-SA" sz="2600" dirty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SA" sz="2800" spc="50" dirty="0">
                <a:latin typeface="Times New Roman"/>
                <a:cs typeface="Times New Roman"/>
              </a:rPr>
              <a:t> </a:t>
            </a:r>
            <a:r>
              <a:rPr lang="en-US" sz="2800" spc="50" dirty="0">
                <a:latin typeface="Times New Roman"/>
                <a:cs typeface="Times New Roman"/>
              </a:rPr>
              <a:t>Replace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105" dirty="0">
                <a:latin typeface="Times New Roman"/>
                <a:cs typeface="Times New Roman"/>
              </a:rPr>
              <a:t>an</a:t>
            </a:r>
            <a:r>
              <a:rPr lang="en-US" sz="2800" spc="-30" dirty="0">
                <a:latin typeface="Times New Roman"/>
                <a:cs typeface="Times New Roman"/>
              </a:rPr>
              <a:t> </a:t>
            </a:r>
            <a:r>
              <a:rPr lang="en-US" sz="2800" spc="60" dirty="0">
                <a:latin typeface="Times New Roman"/>
                <a:cs typeface="Times New Roman"/>
              </a:rPr>
              <a:t>old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45" dirty="0">
                <a:latin typeface="Times New Roman"/>
                <a:cs typeface="Times New Roman"/>
              </a:rPr>
              <a:t>way</a:t>
            </a:r>
            <a:r>
              <a:rPr lang="en-US" sz="2800" spc="-30" dirty="0">
                <a:latin typeface="Times New Roman"/>
                <a:cs typeface="Times New Roman"/>
              </a:rPr>
              <a:t> </a:t>
            </a:r>
            <a:r>
              <a:rPr lang="en-US" sz="2800" spc="30" dirty="0">
                <a:latin typeface="Times New Roman"/>
                <a:cs typeface="Times New Roman"/>
              </a:rPr>
              <a:t>of</a:t>
            </a:r>
            <a:r>
              <a:rPr lang="en-US" sz="2800" spc="-30" dirty="0">
                <a:latin typeface="Times New Roman"/>
                <a:cs typeface="Times New Roman"/>
              </a:rPr>
              <a:t> </a:t>
            </a:r>
            <a:r>
              <a:rPr lang="en-US" sz="2800" spc="55" dirty="0">
                <a:latin typeface="Times New Roman"/>
                <a:cs typeface="Times New Roman"/>
              </a:rPr>
              <a:t>long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65" dirty="0">
                <a:latin typeface="Times New Roman"/>
                <a:cs typeface="Times New Roman"/>
              </a:rPr>
              <a:t>processing</a:t>
            </a:r>
            <a:r>
              <a:rPr lang="en-US" sz="2800" spc="-30" dirty="0">
                <a:latin typeface="Times New Roman"/>
                <a:cs typeface="Times New Roman"/>
              </a:rPr>
              <a:t> </a:t>
            </a:r>
            <a:r>
              <a:rPr lang="en-US" sz="2800" spc="75" dirty="0">
                <a:latin typeface="Times New Roman"/>
                <a:cs typeface="Times New Roman"/>
              </a:rPr>
              <a:t>to</a:t>
            </a:r>
            <a:r>
              <a:rPr lang="en-US" sz="2800" spc="-30" dirty="0">
                <a:latin typeface="Times New Roman"/>
                <a:cs typeface="Times New Roman"/>
              </a:rPr>
              <a:t> </a:t>
            </a:r>
            <a:r>
              <a:rPr lang="en-US" sz="2800" spc="70" dirty="0">
                <a:latin typeface="Times New Roman"/>
                <a:cs typeface="Times New Roman"/>
              </a:rPr>
              <a:t>reach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75" dirty="0">
                <a:latin typeface="Times New Roman"/>
                <a:cs typeface="Times New Roman"/>
              </a:rPr>
              <a:t>the needs</a:t>
            </a:r>
            <a:r>
              <a:rPr lang="en-US" sz="2800" spc="30" dirty="0">
                <a:latin typeface="Times New Roman"/>
                <a:cs typeface="Times New Roman"/>
              </a:rPr>
              <a:t>.</a:t>
            </a:r>
            <a:endParaRPr lang="ar-SA" sz="2800" dirty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SA" sz="2800" spc="45" dirty="0">
                <a:latin typeface="Times New Roman"/>
                <a:cs typeface="Times New Roman"/>
              </a:rPr>
              <a:t> </a:t>
            </a:r>
            <a:r>
              <a:rPr lang="en-US" sz="2800" spc="45" dirty="0">
                <a:latin typeface="Times New Roman"/>
                <a:cs typeface="Times New Roman"/>
              </a:rPr>
              <a:t>Provide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85" dirty="0">
                <a:latin typeface="Times New Roman"/>
                <a:cs typeface="Times New Roman"/>
              </a:rPr>
              <a:t>a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70" dirty="0">
                <a:latin typeface="Times New Roman"/>
                <a:cs typeface="Times New Roman"/>
              </a:rPr>
              <a:t>platform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75" dirty="0">
                <a:latin typeface="Times New Roman"/>
                <a:cs typeface="Times New Roman"/>
              </a:rPr>
              <a:t>to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85" dirty="0">
                <a:latin typeface="Times New Roman"/>
                <a:cs typeface="Times New Roman"/>
              </a:rPr>
              <a:t>a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70" dirty="0">
                <a:latin typeface="Times New Roman"/>
                <a:cs typeface="Times New Roman"/>
              </a:rPr>
              <a:t>business-to-business</a:t>
            </a:r>
            <a:r>
              <a:rPr lang="en-US" sz="2800" spc="-25" dirty="0">
                <a:latin typeface="Times New Roman"/>
                <a:cs typeface="Times New Roman"/>
              </a:rPr>
              <a:t> </a:t>
            </a:r>
            <a:r>
              <a:rPr lang="en-US" sz="2800" spc="45" dirty="0">
                <a:latin typeface="Times New Roman"/>
                <a:cs typeface="Times New Roman"/>
              </a:rPr>
              <a:t>sector.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436499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20835"/>
            <a:ext cx="10058400" cy="851732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993900"/>
            <a:ext cx="10058400" cy="418296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GRI</a:t>
            </a:r>
            <a:r>
              <a:rPr lang="en-US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</a:t>
            </a:r>
            <a:r>
              <a:rPr lang="en-US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pc="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US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</a:t>
            </a:r>
            <a:r>
              <a:rPr lang="en-US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</a:t>
            </a:r>
            <a:r>
              <a:rPr lang="en-US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WIKIFARMER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spc="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pc="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</a:t>
            </a: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ish</a:t>
            </a:r>
            <a:r>
              <a:rPr lang="en-US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164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B9CE2D7-C268-A64F-AAB1-70766EF86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370" y="853880"/>
            <a:ext cx="10771081" cy="1280890"/>
          </a:xfrm>
        </p:spPr>
        <p:txBody>
          <a:bodyPr>
            <a:normAutofit fontScale="90000"/>
          </a:bodyPr>
          <a:lstStyle/>
          <a:p>
            <a:r>
              <a:rPr lang="en-US" b="1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r>
              <a:rPr lang="en-US" b="1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96945C-0D0C-D041-A1F5-00337C1B2497}"/>
              </a:ext>
            </a:extLst>
          </p:cNvPr>
          <p:cNvSpPr txBox="1">
            <a:spLocks/>
          </p:cNvSpPr>
          <p:nvPr/>
        </p:nvSpPr>
        <p:spPr>
          <a:xfrm>
            <a:off x="1314894" y="2594344"/>
            <a:ext cx="4926096" cy="3762654"/>
          </a:xfrm>
          <a:prstGeom prst="rect">
            <a:avLst/>
          </a:prstGeom>
        </p:spPr>
        <p:txBody>
          <a:bodyPr vert="horz" lIns="0" tIns="45720" rIns="0" bIns="45720" rtlCol="0"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pc="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Seller :</a:t>
            </a: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lang="en-US" sz="3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7175">
              <a:lnSpc>
                <a:spcPct val="100000"/>
              </a:lnSpc>
            </a:pPr>
            <a:r>
              <a:rPr lang="en-US" sz="21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100" spc="3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n-US" sz="21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en-US" sz="21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way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z="21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</a:t>
            </a:r>
            <a:r>
              <a:rPr lang="en-US" sz="21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money</a:t>
            </a:r>
            <a:r>
              <a:rPr lang="en-US" sz="21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1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buyer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Font typeface="Calibri" panose="020F0502020204030204" pitchFamily="34" charset="0"/>
              <a:buNone/>
            </a:pPr>
            <a:endParaRPr lang="en-US" sz="3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7175">
              <a:lnSpc>
                <a:spcPct val="100000"/>
              </a:lnSpc>
            </a:pPr>
            <a:r>
              <a:rPr lang="en-US" sz="21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100" spc="3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prefer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communicate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buyers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3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7175">
              <a:lnSpc>
                <a:spcPct val="100000"/>
              </a:lnSpc>
            </a:pPr>
            <a:r>
              <a:rPr lang="en-US" sz="21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z="2100" spc="3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kind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z="21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quantity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prefer</a:t>
            </a:r>
            <a:r>
              <a:rPr lang="en-US" sz="21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z="21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sell</a:t>
            </a:r>
            <a:r>
              <a:rPr lang="en-US" sz="21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0E8E71C4-595E-1148-87E0-DA7BAC6F50C1}"/>
              </a:ext>
            </a:extLst>
          </p:cNvPr>
          <p:cNvSpPr txBox="1">
            <a:spLocks/>
          </p:cNvSpPr>
          <p:nvPr/>
        </p:nvSpPr>
        <p:spPr>
          <a:xfrm>
            <a:off x="1082148" y="1831486"/>
            <a:ext cx="8498722" cy="128089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requirements,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survey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lang="en-US" spc="-2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buyers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sellers, and we end up with this </a:t>
            </a:r>
          </a:p>
          <a:p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79F3DDB4-2029-EA48-9851-F323D562C6D3}"/>
              </a:ext>
            </a:extLst>
          </p:cNvPr>
          <p:cNvSpPr txBox="1">
            <a:spLocks/>
          </p:cNvSpPr>
          <p:nvPr/>
        </p:nvSpPr>
        <p:spPr>
          <a:xfrm>
            <a:off x="6588911" y="2750635"/>
            <a:ext cx="4926096" cy="3606363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40029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Buyer: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7810">
              <a:lnSpc>
                <a:spcPct val="100000"/>
              </a:lnSpc>
            </a:pPr>
            <a:r>
              <a:rPr lang="en-US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pc="3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buy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crops</a:t>
            </a:r>
            <a:r>
              <a:rPr lang="en-US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7810">
              <a:lnSpc>
                <a:spcPct val="100000"/>
              </a:lnSpc>
            </a:pPr>
            <a:r>
              <a:rPr lang="en-US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pc="3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en-US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buy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7810">
              <a:lnSpc>
                <a:spcPct val="100000"/>
              </a:lnSpc>
            </a:pPr>
            <a:r>
              <a:rPr lang="en-US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pc="3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prefer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deliver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purchase?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20"/>
              </a:spcBef>
              <a:buFont typeface="Calibri" panose="020F0502020204030204" pitchFamily="34" charset="0"/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7810">
              <a:lnSpc>
                <a:spcPct val="100000"/>
              </a:lnSpc>
              <a:spcBef>
                <a:spcPts val="5"/>
              </a:spcBef>
            </a:pPr>
            <a:r>
              <a:rPr lang="en-US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US" spc="3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prefer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communicate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sellers?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401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9A6629F-6EB7-F345-9CFC-D5FF61D8D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884" y="424761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 b="1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r>
              <a:rPr lang="en-US" b="1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F8CFC05-6563-D040-AEA8-964004E6FC7A}"/>
              </a:ext>
            </a:extLst>
          </p:cNvPr>
          <p:cNvSpPr txBox="1">
            <a:spLocks/>
          </p:cNvSpPr>
          <p:nvPr/>
        </p:nvSpPr>
        <p:spPr>
          <a:xfrm>
            <a:off x="1198884" y="1401899"/>
            <a:ext cx="4342894" cy="100620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spc="30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lang="en-US" b="1" spc="-65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10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endParaRPr lang="en-US" dirty="0">
              <a:highlight>
                <a:srgbClr val="C0C0C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A82284C-BA69-3E44-9BC5-FF6234331659}"/>
              </a:ext>
            </a:extLst>
          </p:cNvPr>
          <p:cNvSpPr txBox="1">
            <a:spLocks/>
          </p:cNvSpPr>
          <p:nvPr/>
        </p:nvSpPr>
        <p:spPr>
          <a:xfrm>
            <a:off x="562709" y="2545737"/>
            <a:ext cx="3461686" cy="358670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Seller: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Login</a:t>
            </a:r>
          </a:p>
          <a:p>
            <a:pPr>
              <a:lnSpc>
                <a:spcPct val="16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Logout</a:t>
            </a:r>
          </a:p>
          <a:p>
            <a:pPr>
              <a:lnSpc>
                <a:spcPct val="16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Sell</a:t>
            </a:r>
          </a:p>
          <a:p>
            <a:pPr>
              <a:lnSpc>
                <a:spcPct val="16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Communication </a:t>
            </a:r>
          </a:p>
          <a:p>
            <a:pPr>
              <a:lnSpc>
                <a:spcPct val="16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Payment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6A72ECB9-6319-6E49-90E6-6E7829CEC324}"/>
              </a:ext>
            </a:extLst>
          </p:cNvPr>
          <p:cNvSpPr txBox="1">
            <a:spLocks/>
          </p:cNvSpPr>
          <p:nvPr/>
        </p:nvSpPr>
        <p:spPr>
          <a:xfrm>
            <a:off x="8167607" y="2545738"/>
            <a:ext cx="3338024" cy="3688152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Buyer: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Register</a:t>
            </a:r>
            <a:r>
              <a:rPr lang="en-US"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</a:p>
          <a:p>
            <a:pPr>
              <a:lnSpc>
                <a:spcPct val="16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Logout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</a:t>
            </a:r>
          </a:p>
          <a:p>
            <a:pPr>
              <a:lnSpc>
                <a:spcPct val="16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</a:p>
          <a:p>
            <a:pPr>
              <a:lnSpc>
                <a:spcPct val="16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Search</a:t>
            </a: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5D3BC3-B793-A14F-9DE6-091A4B9E67C7}"/>
              </a:ext>
            </a:extLst>
          </p:cNvPr>
          <p:cNvSpPr txBox="1"/>
          <p:nvPr/>
        </p:nvSpPr>
        <p:spPr>
          <a:xfrm>
            <a:off x="4187725" y="2545738"/>
            <a:ext cx="3095217" cy="17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900" b="1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Admin:</a:t>
            </a:r>
          </a:p>
          <a:p>
            <a:pPr marL="326390">
              <a:lnSpc>
                <a:spcPct val="150000"/>
              </a:lnSpc>
              <a:spcBef>
                <a:spcPts val="5"/>
              </a:spcBef>
              <a:buClr>
                <a:srgbClr val="99CB37"/>
              </a:buClr>
            </a:pPr>
            <a:endParaRPr lang="en-US" sz="2000" spc="-10" dirty="0">
              <a:solidFill>
                <a:srgbClr val="40404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12140" indent="-285750">
              <a:lnSpc>
                <a:spcPct val="150000"/>
              </a:lnSpc>
              <a:spcBef>
                <a:spcPts val="5"/>
              </a:spcBef>
              <a:buClr>
                <a:srgbClr val="99CB37"/>
              </a:buClr>
              <a:buFont typeface="Arial" panose="020B0604020202020204" pitchFamily="34" charset="0"/>
              <a:buChar char="•"/>
            </a:pPr>
            <a:r>
              <a:rPr lang="en-US" sz="2000" spc="10" dirty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</a:t>
            </a:r>
          </a:p>
          <a:p>
            <a:pPr marL="326390">
              <a:lnSpc>
                <a:spcPct val="150000"/>
              </a:lnSpc>
              <a:spcBef>
                <a:spcPts val="5"/>
              </a:spcBef>
              <a:buClr>
                <a:srgbClr val="99CB37"/>
              </a:buClr>
            </a:pPr>
            <a:endParaRPr lang="en-US" sz="2000" dirty="0">
              <a:solidFill>
                <a:srgbClr val="40404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937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106DD6B-91A4-1248-A539-778FF9B1A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7098" y="423354"/>
            <a:ext cx="8911687" cy="790020"/>
          </a:xfrm>
        </p:spPr>
        <p:txBody>
          <a:bodyPr/>
          <a:lstStyle/>
          <a:p>
            <a:r>
              <a:rPr lang="en-US" b="1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r>
              <a:rPr lang="en-US" b="1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A5327FA-6A2F-EF40-8C85-D836D066FB87}"/>
              </a:ext>
            </a:extLst>
          </p:cNvPr>
          <p:cNvSpPr txBox="1">
            <a:spLocks/>
          </p:cNvSpPr>
          <p:nvPr/>
        </p:nvSpPr>
        <p:spPr>
          <a:xfrm>
            <a:off x="1227098" y="1396559"/>
            <a:ext cx="5879163" cy="92989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spc="35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b="1" spc="-25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5" dirty="0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dirty="0">
              <a:highlight>
                <a:srgbClr val="C0C0C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DEB7F9C6-AF3A-094F-89EC-F8D95ACCDA23}"/>
              </a:ext>
            </a:extLst>
          </p:cNvPr>
          <p:cNvSpPr txBox="1">
            <a:spLocks/>
          </p:cNvSpPr>
          <p:nvPr/>
        </p:nvSpPr>
        <p:spPr>
          <a:xfrm>
            <a:off x="1107980" y="1861508"/>
            <a:ext cx="9856922" cy="3940148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">
              <a:lnSpc>
                <a:spcPct val="10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00710" marR="32384" indent="-342900">
              <a:lnSpc>
                <a:spcPct val="160000"/>
              </a:lnSpc>
              <a:spcBef>
                <a:spcPts val="950"/>
              </a:spcBef>
              <a:buFont typeface="Wingdings" pitchFamily="2" charset="2"/>
              <a:buChar char="v"/>
            </a:pPr>
            <a:r>
              <a:rPr lang="en-US" spc="3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Availability</a:t>
            </a: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available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time,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lang="en-US" spc="-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going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periodically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updates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backups.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00710" marR="5080" indent="-342900">
              <a:lnSpc>
                <a:spcPct val="160000"/>
              </a:lnSpc>
              <a:spcBef>
                <a:spcPts val="980"/>
              </a:spcBef>
              <a:buFont typeface="Wingdings" pitchFamily="2" charset="2"/>
              <a:buChar char="v"/>
            </a:pPr>
            <a:r>
              <a:rPr lang="en-US" spc="3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  <a:r>
              <a:rPr lang="en-US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en-US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</a:t>
            </a:r>
            <a:r>
              <a:rPr lang="en-US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</a:t>
            </a:r>
            <a:r>
              <a:rPr lang="en-US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</a:t>
            </a:r>
          </a:p>
          <a:p>
            <a:pPr marL="600710" marR="5080" indent="-342900">
              <a:lnSpc>
                <a:spcPct val="160000"/>
              </a:lnSpc>
              <a:spcBef>
                <a:spcPts val="980"/>
              </a:spcBef>
              <a:buFont typeface="Wingdings" pitchFamily="2" charset="2"/>
              <a:buChar char="v"/>
            </a:pPr>
            <a:r>
              <a:rPr lang="en-US" spc="3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lang="en-US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00710" marR="32384" indent="-342900">
              <a:lnSpc>
                <a:spcPct val="160000"/>
              </a:lnSpc>
              <a:spcBef>
                <a:spcPts val="975"/>
              </a:spcBef>
              <a:buFont typeface="Wingdings" pitchFamily="2" charset="2"/>
              <a:buChar char="v"/>
            </a:pPr>
            <a:r>
              <a:rPr lang="en-US" spc="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lang="en-US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</a:t>
            </a:r>
            <a:r>
              <a:rPr lang="en-US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log-in</a:t>
            </a:r>
            <a:r>
              <a:rPr lang="en-US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information,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accounts</a:t>
            </a:r>
            <a:r>
              <a:rPr lang="en-US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details,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pc="-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</a:t>
            </a:r>
            <a:r>
              <a:rPr lang="en-US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S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56752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459BBEEC-A680-4C60-B91C-C898964F1656}" vid="{7CBE7C50-3FF1-417C-89F9-88BCE02E0E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 template</Template>
  <TotalTime>572</TotalTime>
  <Words>1346</Words>
  <Application>Microsoft Macintosh PowerPoint</Application>
  <PresentationFormat>Widescreen</PresentationFormat>
  <Paragraphs>250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Arial</vt:lpstr>
      <vt:lpstr>Calibri</vt:lpstr>
      <vt:lpstr>Calibri Light</vt:lpstr>
      <vt:lpstr>Cambria</vt:lpstr>
      <vt:lpstr>Helvetica</vt:lpstr>
      <vt:lpstr>Times New Roman</vt:lpstr>
      <vt:lpstr>Utopia-Regular</vt:lpstr>
      <vt:lpstr>Wingdings</vt:lpstr>
      <vt:lpstr>Retrospect</vt:lpstr>
      <vt:lpstr>AgriCrop</vt:lpstr>
      <vt:lpstr>Table of Contents</vt:lpstr>
      <vt:lpstr>Introduction</vt:lpstr>
      <vt:lpstr>Problem Statement</vt:lpstr>
      <vt:lpstr>Objectives</vt:lpstr>
      <vt:lpstr>Literature Review</vt:lpstr>
      <vt:lpstr>Requirement Capture </vt:lpstr>
      <vt:lpstr>Requirement Specification </vt:lpstr>
      <vt:lpstr>Requirement Specification</vt:lpstr>
      <vt:lpstr>External interface requirements</vt:lpstr>
      <vt:lpstr> System Design  Sequence diagrams</vt:lpstr>
      <vt:lpstr>System class diagram</vt:lpstr>
      <vt:lpstr>Interface Design</vt:lpstr>
      <vt:lpstr>Interface Design</vt:lpstr>
      <vt:lpstr>Interface Design</vt:lpstr>
      <vt:lpstr>Interface Design</vt:lpstr>
      <vt:lpstr>Interface Design</vt:lpstr>
      <vt:lpstr>Interface Design</vt:lpstr>
      <vt:lpstr>Interface Design</vt:lpstr>
      <vt:lpstr>Interface Design</vt:lpstr>
      <vt:lpstr>Interface Design</vt:lpstr>
      <vt:lpstr>Implementation     (Tools)</vt:lpstr>
      <vt:lpstr>  Conclusion Problems and Difficulties :</vt:lpstr>
      <vt:lpstr>   Problems and Difficulties :</vt:lpstr>
      <vt:lpstr>   Findings :</vt:lpstr>
      <vt:lpstr>Conclusion</vt:lpstr>
      <vt:lpstr>Future Work</vt:lpstr>
      <vt:lpstr>Summary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Proposed Title</dc:title>
  <dc:creator>Wafi</dc:creator>
  <cp:lastModifiedBy>ABDULAZEZ SALM SOWLH ALMALKI</cp:lastModifiedBy>
  <cp:revision>49</cp:revision>
  <dcterms:created xsi:type="dcterms:W3CDTF">2015-08-26T08:55:59Z</dcterms:created>
  <dcterms:modified xsi:type="dcterms:W3CDTF">2022-05-14T11:40:06Z</dcterms:modified>
</cp:coreProperties>
</file>

<file path=docProps/thumbnail.jpeg>
</file>